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79" r:id="rId5"/>
    <p:sldId id="287" r:id="rId6"/>
    <p:sldId id="288" r:id="rId7"/>
    <p:sldId id="290" r:id="rId8"/>
    <p:sldId id="291" r:id="rId9"/>
    <p:sldId id="296" r:id="rId10"/>
    <p:sldId id="269" r:id="rId11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37" autoAdjust="0"/>
  </p:normalViewPr>
  <p:slideViewPr>
    <p:cSldViewPr>
      <p:cViewPr varScale="1">
        <p:scale>
          <a:sx n="51" d="100"/>
          <a:sy n="51" d="100"/>
        </p:scale>
        <p:origin x="1378" y="2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AF47CCCC-307A-4810-BAB0-0FB698B8C1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06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C7324988-157E-48A4-8BD0-4BF7D9FE91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1591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057400"/>
            <a:ext cx="6705600" cy="1447800"/>
          </a:xfrm>
        </p:spPr>
        <p:txBody>
          <a:bodyPr/>
          <a:lstStyle>
            <a:lvl1pPr>
              <a:defRPr sz="44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581400"/>
            <a:ext cx="6400800" cy="1752600"/>
          </a:xfrm>
        </p:spPr>
        <p:txBody>
          <a:bodyPr/>
          <a:lstStyle>
            <a:lvl1pPr marL="0" indent="0">
              <a:spcBef>
                <a:spcPct val="20000"/>
              </a:spcBef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227F8F-9FEE-4D60-9626-1DC48B585FB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1E662-8C2D-4714-B2E8-E4A1A5B8ABC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25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D690E-0FF2-4A81-898C-9EBC2AC677F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2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36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057400"/>
            <a:ext cx="30861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007BD0-32DF-427E-9756-F8EF23A4769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44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0DBD8-4379-4399-8344-B8D7ACF254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51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E5CE88-51E4-4EA4-88DF-D91611194B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3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674088-F302-4343-97F4-1652843EC3F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0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7B1C91-D629-419B-AA51-E48E4CF078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592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AC46CD-AE69-47FD-ACC5-AB875E8BA7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02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B85931-1F01-44C2-AE94-F9B21AF1DA2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23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1066800"/>
            <a:ext cx="16573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66800"/>
            <a:ext cx="4819650" cy="4953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C99D3-AE44-4BDA-A347-A4050423CC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20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/>
            </a:gs>
            <a:gs pos="21000">
              <a:schemeClr val="accent2">
                <a:alpha val="76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1066800"/>
            <a:ext cx="6629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3600" y="2057400"/>
            <a:ext cx="63246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828800" y="62484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86200" y="624840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248400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F601FFC2-68D7-4AB8-B7F1-8ED445831F2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3810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 bwMode="auto">
          <a:xfrm>
            <a:off x="10668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19812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33528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5715000" y="3810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381000" y="9906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381000" y="16002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381000" y="66294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381000" y="51816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381000" y="60198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381000" y="3505200"/>
            <a:ext cx="457200" cy="45720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1097280" y="5516880"/>
            <a:ext cx="274320" cy="274320"/>
          </a:xfrm>
          <a:prstGeom prst="rect">
            <a:avLst/>
          </a:prstGeom>
          <a:noFill/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/>
          <p:cNvSpPr/>
          <p:nvPr userDrawn="1"/>
        </p:nvSpPr>
        <p:spPr bwMode="auto">
          <a:xfrm>
            <a:off x="1066800" y="990600"/>
            <a:ext cx="274320" cy="27432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/>
          <p:cNvSpPr/>
          <p:nvPr userDrawn="1"/>
        </p:nvSpPr>
        <p:spPr bwMode="auto">
          <a:xfrm>
            <a:off x="4069080" y="685800"/>
            <a:ext cx="274320" cy="27432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Rectangle 21"/>
          <p:cNvSpPr/>
          <p:nvPr userDrawn="1"/>
        </p:nvSpPr>
        <p:spPr bwMode="auto">
          <a:xfrm>
            <a:off x="381000" y="2362200"/>
            <a:ext cx="457200" cy="457200"/>
          </a:xfrm>
          <a:prstGeom prst="rect">
            <a:avLst/>
          </a:prstGeom>
          <a:solidFill>
            <a:schemeClr val="accent2"/>
          </a:solidFill>
          <a:ln w="19050" cap="sq" cmpd="sng" algn="ctr">
            <a:solidFill>
              <a:schemeClr val="tx1">
                <a:lumMod val="95000"/>
                <a:alpha val="74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rebuchet MS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 sz="22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Garamond" pitchFamily="18" charset="0"/>
        <a:buChar char="−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1143000"/>
            <a:ext cx="7848600" cy="2438400"/>
          </a:xfrm>
        </p:spPr>
        <p:txBody>
          <a:bodyPr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800" dirty="0"/>
              <a:t>2019 Survey</a:t>
            </a:r>
            <a:br>
              <a:rPr lang="en-US" sz="2800" dirty="0"/>
            </a:br>
            <a:r>
              <a:rPr lang="en-US" sz="2800" dirty="0"/>
              <a:t>“</a:t>
            </a:r>
            <a:r>
              <a:rPr lang="en-US" sz="2800" dirty="0" err="1"/>
              <a:t>Ets</a:t>
            </a:r>
            <a:r>
              <a:rPr lang="en-US" sz="2800" dirty="0"/>
              <a:t> That Are PEs – What’s Their Experience”</a:t>
            </a:r>
            <a:br>
              <a:rPr lang="en-US" sz="2800" dirty="0"/>
            </a:br>
            <a:br>
              <a:rPr lang="en-US" sz="2800" dirty="0"/>
            </a:br>
            <a:r>
              <a:rPr lang="en-US" sz="2000" dirty="0"/>
              <a:t>Tampa Florida – June 2019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514600" y="5715000"/>
            <a:ext cx="6400800" cy="990600"/>
          </a:xfrm>
        </p:spPr>
        <p:txBody>
          <a:bodyPr/>
          <a:lstStyle/>
          <a:p>
            <a:pPr algn="r"/>
            <a:r>
              <a:rPr lang="en-US" dirty="0"/>
              <a:t>Ron Land</a:t>
            </a:r>
          </a:p>
          <a:p>
            <a:pPr algn="r"/>
            <a:r>
              <a:rPr lang="en-US" dirty="0"/>
              <a:t>ETNF Chair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>
          <a:xfrm>
            <a:off x="1828800" y="990600"/>
            <a:ext cx="6629400" cy="838200"/>
          </a:xfrm>
        </p:spPr>
        <p:txBody>
          <a:bodyPr/>
          <a:lstStyle/>
          <a:p>
            <a:r>
              <a:rPr lang="en-US" dirty="0"/>
              <a:t>Background on the Survey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143000" y="1863436"/>
            <a:ext cx="7543800" cy="4765964"/>
          </a:xfrm>
        </p:spPr>
        <p:txBody>
          <a:bodyPr/>
          <a:lstStyle/>
          <a:p>
            <a:r>
              <a:rPr lang="en-US" sz="2200" dirty="0"/>
              <a:t>Target Audience – “Graduates from BS-ET programs that have become registered PEs</a:t>
            </a:r>
          </a:p>
          <a:p>
            <a:r>
              <a:rPr lang="en-US" sz="2200" dirty="0"/>
              <a:t>Survey E-mailed to 35 Candidates; as of ASEE Conference 15 Responses</a:t>
            </a:r>
          </a:p>
          <a:p>
            <a:r>
              <a:rPr lang="en-US" sz="2200" dirty="0"/>
              <a:t>Multiple Questions re:</a:t>
            </a:r>
          </a:p>
          <a:p>
            <a:pPr lvl="1"/>
            <a:r>
              <a:rPr lang="en-US" sz="2000" dirty="0"/>
              <a:t>Degree, University, 1</a:t>
            </a:r>
            <a:r>
              <a:rPr lang="en-US" sz="2000" baseline="30000" dirty="0"/>
              <a:t>st</a:t>
            </a:r>
            <a:r>
              <a:rPr lang="en-US" sz="2000" dirty="0"/>
              <a:t> Employer, Starting Position, Starting Salary, Current Employer, Current Position, Current Salary, States of Registration, Importance of Registration, </a:t>
            </a:r>
            <a:r>
              <a:rPr lang="en-US" sz="2000" dirty="0" err="1"/>
              <a:t>etc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066800"/>
            <a:ext cx="6629400" cy="762000"/>
          </a:xfrm>
        </p:spPr>
        <p:txBody>
          <a:bodyPr/>
          <a:lstStyle/>
          <a:p>
            <a:r>
              <a:rPr lang="en-US" dirty="0"/>
              <a:t>Degrees Represented: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2496484-0208-46C6-8145-597074D84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701090"/>
              </p:ext>
            </p:extLst>
          </p:nvPr>
        </p:nvGraphicFramePr>
        <p:xfrm>
          <a:off x="1524000" y="2362200"/>
          <a:ext cx="5943600" cy="2011680"/>
        </p:xfrm>
        <a:graphic>
          <a:graphicData uri="http://schemas.openxmlformats.org/drawingml/2006/table">
            <a:tbl>
              <a:tblPr firstRow="1" firstCol="1" bandRow="1"/>
              <a:tblGrid>
                <a:gridCol w="5943600">
                  <a:extLst>
                    <a:ext uri="{9D8B030D-6E8A-4147-A177-3AD203B41FA5}">
                      <a16:colId xmlns:a16="http://schemas.microsoft.com/office/drawing/2014/main" val="33987026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BS - Architectural Engineering Technology (3)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55673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BS - Civil Engineering Technology (6)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235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BS - Electrical Engineering Technology (1)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8916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BS - Electronic Engineering Technology (1)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046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BS - Engineering Technology (2)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9854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BS - Mechanical Engineering Technology (2)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8994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393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066800"/>
            <a:ext cx="6629400" cy="762000"/>
          </a:xfrm>
        </p:spPr>
        <p:txBody>
          <a:bodyPr/>
          <a:lstStyle/>
          <a:p>
            <a:r>
              <a:rPr lang="en-US" dirty="0"/>
              <a:t>First Employer: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B11C43-B06C-4118-9FB3-7E0D74DFFB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087462"/>
              </p:ext>
            </p:extLst>
          </p:nvPr>
        </p:nvGraphicFramePr>
        <p:xfrm>
          <a:off x="1600200" y="1905000"/>
          <a:ext cx="5486400" cy="4572000"/>
        </p:xfrm>
        <a:graphic>
          <a:graphicData uri="http://schemas.openxmlformats.org/drawingml/2006/table">
            <a:tbl>
              <a:tblPr firstRow="1" firstCol="1" bandRow="1"/>
              <a:tblGrid>
                <a:gridCol w="5486400">
                  <a:extLst>
                    <a:ext uri="{9D8B030D-6E8A-4147-A177-3AD203B41FA5}">
                      <a16:colId xmlns:a16="http://schemas.microsoft.com/office/drawing/2014/main" val="426152223"/>
                    </a:ext>
                  </a:extLst>
                </a:gridCol>
              </a:tblGrid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Cameron International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4354665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Chukar Industries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5920174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Paso Electric Company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207637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 Engineering – Yarmouth, Maine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2410502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ETB Architects, Inc.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9980305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Garlock Sealing Technologies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229709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Kirkham Michael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2009537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KNK Enterprises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7713631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Mendin Pipeline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530149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Owen Steel Company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415943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 Energy Cooperative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9540379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Thompson and Litton, Inc.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736302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 Air Force - commissioned officer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274890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Virginia Electric Power Company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6576191"/>
                  </a:ext>
                </a:extLst>
              </a:tr>
              <a:tr h="2946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Wilcox and Barton Environmental Consultants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530" marR="4953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238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992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838200"/>
            <a:ext cx="6629400" cy="762000"/>
          </a:xfrm>
        </p:spPr>
        <p:txBody>
          <a:bodyPr/>
          <a:lstStyle/>
          <a:p>
            <a:r>
              <a:rPr lang="en-US" dirty="0"/>
              <a:t>First Job Title: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9D3D18-4090-494C-A577-59EA6FD3E5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9339359"/>
              </p:ext>
            </p:extLst>
          </p:nvPr>
        </p:nvGraphicFramePr>
        <p:xfrm>
          <a:off x="1828800" y="1752600"/>
          <a:ext cx="6248400" cy="4693920"/>
        </p:xfrm>
        <a:graphic>
          <a:graphicData uri="http://schemas.openxmlformats.org/drawingml/2006/table">
            <a:tbl>
              <a:tblPr firstRow="1" firstCol="1" bandRow="1"/>
              <a:tblGrid>
                <a:gridCol w="6248400">
                  <a:extLst>
                    <a:ext uri="{9D8B030D-6E8A-4147-A177-3AD203B41FA5}">
                      <a16:colId xmlns:a16="http://schemas.microsoft.com/office/drawing/2014/main" val="366709669"/>
                    </a:ext>
                  </a:extLst>
                </a:gridCol>
              </a:tblGrid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Applications Engineer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61153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Architectural Design Technician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0981525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Civil Engineering Tech/Site Development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550275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Civil/Structural Engineer in Training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00886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Design Engineer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211468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Engineer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6631049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Engineering Specialist II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3699281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Laborer/Surveyor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321617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Mechanical Engineer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73667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Missile Launch Officer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577540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Operations Manager/Distribution Engineer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9703034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Engineer (2)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4682292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Quality Control Engineer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5262533"/>
                  </a:ext>
                </a:extLst>
              </a:tr>
              <a:tr h="2830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Technical Assistant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212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09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838200"/>
            <a:ext cx="6629400" cy="762000"/>
          </a:xfrm>
        </p:spPr>
        <p:txBody>
          <a:bodyPr/>
          <a:lstStyle/>
          <a:p>
            <a:r>
              <a:rPr lang="en-US" dirty="0"/>
              <a:t>Current Employer: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67A368B-CEAD-4E6A-9FF0-86E63E86B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508365"/>
              </p:ext>
            </p:extLst>
          </p:nvPr>
        </p:nvGraphicFramePr>
        <p:xfrm>
          <a:off x="1447800" y="1752600"/>
          <a:ext cx="7162800" cy="4452568"/>
        </p:xfrm>
        <a:graphic>
          <a:graphicData uri="http://schemas.openxmlformats.org/drawingml/2006/table">
            <a:tbl>
              <a:tblPr firstRow="1" firstCol="1" bandRow="1"/>
              <a:tblGrid>
                <a:gridCol w="7162800">
                  <a:extLst>
                    <a:ext uri="{9D8B030D-6E8A-4147-A177-3AD203B41FA5}">
                      <a16:colId xmlns:a16="http://schemas.microsoft.com/office/drawing/2014/main" val="3321615763"/>
                    </a:ext>
                  </a:extLst>
                </a:gridCol>
              </a:tblGrid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Central Washington University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721545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City of Bluefield, WV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5728244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Dallas Independent School District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186719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DDC Engineering Inc, LLC (2)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92636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Duquesne Light Company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7442019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ENGVT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686204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Fink Engineering &amp; Land Surveying, LLC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4661730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Gleason Corp. (Gleason Works)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8387192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 4 Planning and Development Council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7453823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Stantec Consulting Services, Inc.</a:t>
                      </a:r>
                      <a:endParaRPr lang="en-US" sz="2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8438278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Titus PVF Group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1275720"/>
                  </a:ext>
                </a:extLst>
              </a:tr>
              <a:tr h="399352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Univ. of Wyoming, Coll. of Engineering &amp; Applied Science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128027"/>
                  </a:ext>
                </a:extLst>
              </a:tr>
              <a:tr h="337768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West Virginia Division of Highways</a:t>
                      </a:r>
                      <a:endParaRPr lang="en-US" sz="2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8162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655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838200"/>
            <a:ext cx="6629400" cy="762000"/>
          </a:xfrm>
        </p:spPr>
        <p:txBody>
          <a:bodyPr/>
          <a:lstStyle/>
          <a:p>
            <a:r>
              <a:rPr lang="en-US" dirty="0"/>
              <a:t>Current Job Title: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BD0B28F-53CA-427E-9FCB-91F111BF2B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842303"/>
              </p:ext>
            </p:extLst>
          </p:nvPr>
        </p:nvGraphicFramePr>
        <p:xfrm>
          <a:off x="1600200" y="1752600"/>
          <a:ext cx="7086600" cy="4602480"/>
        </p:xfrm>
        <a:graphic>
          <a:graphicData uri="http://schemas.openxmlformats.org/drawingml/2006/table">
            <a:tbl>
              <a:tblPr firstRow="1" firstCol="1" bandRow="1"/>
              <a:tblGrid>
                <a:gridCol w="7086600">
                  <a:extLst>
                    <a:ext uri="{9D8B030D-6E8A-4147-A177-3AD203B41FA5}">
                      <a16:colId xmlns:a16="http://schemas.microsoft.com/office/drawing/2014/main" val="1884314777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Assoc. Dean for Academic Programs, Coll. of Engr. &amp; Appl. Sci.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3410046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Associate Professor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97171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Asst. District Engineer; Construction/ Highway Engineer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211352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Building Commissioning Manager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775196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Chief Engineer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057606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Director Civil/Site Engineering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1045055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Engineering Services Director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0450090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Executive Director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36856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Gen. Mgr. - Underground 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Maint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.; Sr. Manager – Engr.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244115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Product Development Engineer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916425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Partner/Director of Private Development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3515083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Senior Associate, Project Manager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50568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Senior Civil Designer/Project Manager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37281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Senior Engineer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0396544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marL="285750" marR="0" indent="-28575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VP - Engineering &amp; Quality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275" marR="4127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4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5046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52474-9EBC-401F-9A2F-F0EB76158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990600"/>
            <a:ext cx="6629400" cy="762000"/>
          </a:xfrm>
        </p:spPr>
        <p:txBody>
          <a:bodyPr anchor="t"/>
          <a:lstStyle/>
          <a:p>
            <a:r>
              <a:rPr lang="en-US" sz="2000" dirty="0"/>
              <a:t>Comparison of Starting &amp; Current Salary Trends:</a:t>
            </a:r>
          </a:p>
        </p:txBody>
      </p:sp>
      <p:pic>
        <p:nvPicPr>
          <p:cNvPr id="5" name="Picture 4" descr="A picture containing sky, text, wall&#10;&#10;Description automatically generated">
            <a:extLst>
              <a:ext uri="{FF2B5EF4-FFF2-40B4-BE49-F238E27FC236}">
                <a16:creationId xmlns:a16="http://schemas.microsoft.com/office/drawing/2014/main" id="{A2BE9487-DDFF-46C8-B071-433A54A6CD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828800"/>
            <a:ext cx="6656892" cy="483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93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1143000"/>
            <a:ext cx="7620000" cy="609600"/>
          </a:xfrm>
        </p:spPr>
        <p:txBody>
          <a:bodyPr anchor="ctr"/>
          <a:lstStyle/>
          <a:p>
            <a:r>
              <a:rPr lang="en-US" sz="2400" dirty="0"/>
              <a:t>States in Which Licenses are Held: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493DB4-355E-4AC7-A06B-9AA2D1B95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406281"/>
              </p:ext>
            </p:extLst>
          </p:nvPr>
        </p:nvGraphicFramePr>
        <p:xfrm>
          <a:off x="1752600" y="1905000"/>
          <a:ext cx="6705600" cy="4495806"/>
        </p:xfrm>
        <a:graphic>
          <a:graphicData uri="http://schemas.openxmlformats.org/drawingml/2006/table">
            <a:tbl>
              <a:tblPr firstRow="1" firstCol="1" bandRow="1"/>
              <a:tblGrid>
                <a:gridCol w="6705600">
                  <a:extLst>
                    <a:ext uri="{9D8B030D-6E8A-4147-A177-3AD203B41FA5}">
                      <a16:colId xmlns:a16="http://schemas.microsoft.com/office/drawing/2014/main" val="3277681884"/>
                    </a:ext>
                  </a:extLst>
                </a:gridCol>
              </a:tblGrid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ME, NH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177495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NM, TX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5509339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3954121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668376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SC, NC, GA, VA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6245000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TX, United Kingdom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2609381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VA, WV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357003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3235987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7421110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WV, VA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8087453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WV, VA, NC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283913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WV, VA, OH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826466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WV, VA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5762006"/>
                  </a:ext>
                </a:extLst>
              </a:tr>
              <a:tr h="321129">
                <a:tc>
                  <a:txBody>
                    <a:bodyPr/>
                    <a:lstStyle/>
                    <a:p>
                      <a:pPr marL="342900" marR="0" indent="-342900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WY, CO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068" marR="5306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57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439830"/>
      </p:ext>
    </p:extLst>
  </p:cSld>
  <p:clrMapOvr>
    <a:masterClrMapping/>
  </p:clrMapOvr>
</p:sld>
</file>

<file path=ppt/theme/theme1.xml><?xml version="1.0" encoding="utf-8"?>
<a:theme xmlns:a="http://schemas.openxmlformats.org/drawingml/2006/main" name="01018456">
  <a:themeElements>
    <a:clrScheme name="Project Overview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D658A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Default Desig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4D0E0B0-8833-491E-BB0D-6E6AC9CC0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 planning overview presentation</Template>
  <TotalTime>1665</TotalTime>
  <Words>468</Words>
  <Application>Microsoft Office PowerPoint</Application>
  <PresentationFormat>On-screen Show (4:3)</PresentationFormat>
  <Paragraphs>92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Times New Roman</vt:lpstr>
      <vt:lpstr>Trebuchet MS</vt:lpstr>
      <vt:lpstr>01018456</vt:lpstr>
      <vt:lpstr>2019 Survey “Ets That Are PEs – What’s Their Experience”  Tampa Florida – June 2019</vt:lpstr>
      <vt:lpstr>Background on the Survey</vt:lpstr>
      <vt:lpstr>Degrees Represented:</vt:lpstr>
      <vt:lpstr>First Employer:</vt:lpstr>
      <vt:lpstr>First Job Title:</vt:lpstr>
      <vt:lpstr>Current Employer:</vt:lpstr>
      <vt:lpstr>Current Job Title:</vt:lpstr>
      <vt:lpstr>Comparison of Starting &amp; Current Salary Trends:</vt:lpstr>
      <vt:lpstr>States in Which Licenses are Held: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Qualitative Comments to the 2012 ET Survey (CIEC 2018 – San Antonio, TX)</dc:title>
  <dc:creator>Reviewer</dc:creator>
  <cp:keywords/>
  <cp:lastModifiedBy>Ron Land</cp:lastModifiedBy>
  <cp:revision>44</cp:revision>
  <cp:lastPrinted>1601-01-01T00:00:00Z</cp:lastPrinted>
  <dcterms:created xsi:type="dcterms:W3CDTF">2018-01-31T19:07:10Z</dcterms:created>
  <dcterms:modified xsi:type="dcterms:W3CDTF">2025-12-03T14:06:47Z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TC010184561033</vt:lpwstr>
  </property>
</Properties>
</file>