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0"/>
  </p:notesMasterIdLst>
  <p:sldIdLst>
    <p:sldId id="256" r:id="rId2"/>
    <p:sldId id="302" r:id="rId3"/>
    <p:sldId id="307" r:id="rId4"/>
    <p:sldId id="322" r:id="rId5"/>
    <p:sldId id="325" r:id="rId6"/>
    <p:sldId id="275" r:id="rId7"/>
    <p:sldId id="314" r:id="rId8"/>
    <p:sldId id="300" r:id="rId9"/>
    <p:sldId id="298" r:id="rId10"/>
    <p:sldId id="321" r:id="rId11"/>
    <p:sldId id="310" r:id="rId12"/>
    <p:sldId id="316" r:id="rId13"/>
    <p:sldId id="317" r:id="rId14"/>
    <p:sldId id="320" r:id="rId15"/>
    <p:sldId id="274" r:id="rId16"/>
    <p:sldId id="324" r:id="rId17"/>
    <p:sldId id="299" r:id="rId18"/>
    <p:sldId id="323"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4818"/>
    <a:srgbClr val="F2D6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83" d="100"/>
          <a:sy n="83" d="100"/>
        </p:scale>
        <p:origin x="1406"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FE7315-4538-4497-9347-83C1B2D2152C}" type="datetimeFigureOut">
              <a:rPr lang="en-US" smtClean="0"/>
              <a:t>1/30/2020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A8D723-C346-491A-93E5-A97D90B446C5}" type="slidenum">
              <a:rPr lang="en-US" smtClean="0"/>
              <a:t>‹#›</a:t>
            </a:fld>
            <a:endParaRPr lang="en-US"/>
          </a:p>
        </p:txBody>
      </p:sp>
    </p:spTree>
    <p:extLst>
      <p:ext uri="{BB962C8B-B14F-4D97-AF65-F5344CB8AC3E}">
        <p14:creationId xmlns:p14="http://schemas.microsoft.com/office/powerpoint/2010/main" val="355680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pPr>
              <a:defRPr/>
            </a:pPr>
            <a:fld id="{726DA41B-339F-4A51-BEEC-0E5B0E6DD935}" type="datetimeFigureOut">
              <a:rPr lang="en-US" smtClean="0"/>
              <a:pPr>
                <a:defRPr/>
              </a:pPr>
              <a:t>1/30/2020</a:t>
            </a:fld>
            <a:endParaRPr lang="en-US"/>
          </a:p>
        </p:txBody>
      </p:sp>
      <p:sp>
        <p:nvSpPr>
          <p:cNvPr id="5" name="Footer Placeholder 4"/>
          <p:cNvSpPr>
            <a:spLocks noGrp="1"/>
          </p:cNvSpPr>
          <p:nvPr>
            <p:ph type="ftr" sz="quarter" idx="11"/>
          </p:nvPr>
        </p:nvSpPr>
        <p:spPr>
          <a:xfrm>
            <a:off x="914400" y="4323846"/>
            <a:ext cx="4880610" cy="365125"/>
          </a:xfrm>
        </p:spPr>
        <p:txBody>
          <a:bodyPr/>
          <a:lstStyle/>
          <a:p>
            <a:pPr>
              <a:defRPr/>
            </a:pPr>
            <a:endParaRPr lang="en-US"/>
          </a:p>
        </p:txBody>
      </p:sp>
      <p:sp>
        <p:nvSpPr>
          <p:cNvPr id="6" name="Slide Number Placeholder 5"/>
          <p:cNvSpPr>
            <a:spLocks noGrp="1"/>
          </p:cNvSpPr>
          <p:nvPr>
            <p:ph type="sldNum" sz="quarter" idx="12"/>
          </p:nvPr>
        </p:nvSpPr>
        <p:spPr>
          <a:xfrm>
            <a:off x="6057900" y="1430867"/>
            <a:ext cx="2171700" cy="365125"/>
          </a:xfrm>
        </p:spPr>
        <p:txBody>
          <a:bodyPr/>
          <a:lstStyle/>
          <a:p>
            <a:pPr>
              <a:defRPr/>
            </a:pPr>
            <a:fld id="{D57D6B89-25CD-4AA6-A16D-FB8EA9346E7B}" type="slidenum">
              <a:rPr lang="en-US" smtClean="0"/>
              <a:pPr>
                <a:defRPr/>
              </a:pPr>
              <a:t>‹#›</a:t>
            </a:fld>
            <a:endParaRPr lang="en-US"/>
          </a:p>
        </p:txBody>
      </p:sp>
    </p:spTree>
    <p:extLst>
      <p:ext uri="{BB962C8B-B14F-4D97-AF65-F5344CB8AC3E}">
        <p14:creationId xmlns:p14="http://schemas.microsoft.com/office/powerpoint/2010/main" val="1070299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9C36679-ABA0-4009-90A8-711276246853}" type="datetimeFigureOut">
              <a:rPr lang="en-US" smtClean="0"/>
              <a:pPr>
                <a:defRPr/>
              </a:pPr>
              <a:t>1/30/2020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994031C-2084-462E-B25F-94D3BCC3B901}" type="slidenum">
              <a:rPr lang="en-US" smtClean="0"/>
              <a:pPr>
                <a:defRPr/>
              </a:pPr>
              <a:t>‹#›</a:t>
            </a:fld>
            <a:endParaRPr lang="en-US"/>
          </a:p>
        </p:txBody>
      </p:sp>
    </p:spTree>
    <p:extLst>
      <p:ext uri="{BB962C8B-B14F-4D97-AF65-F5344CB8AC3E}">
        <p14:creationId xmlns:p14="http://schemas.microsoft.com/office/powerpoint/2010/main" val="2004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fld id="{CACF5205-738F-4574-9E8C-83BD29DA995F}" type="datetimeFigureOut">
              <a:rPr lang="en-US" smtClean="0"/>
              <a:pPr>
                <a:defRPr/>
              </a:pPr>
              <a:t>1/30/2020</a:t>
            </a:fld>
            <a:endParaRPr lang="en-US"/>
          </a:p>
        </p:txBody>
      </p:sp>
      <p:sp>
        <p:nvSpPr>
          <p:cNvPr id="5" name="Footer Placeholder 4"/>
          <p:cNvSpPr>
            <a:spLocks noGrp="1"/>
          </p:cNvSpPr>
          <p:nvPr>
            <p:ph type="ftr" sz="quarter" idx="11"/>
          </p:nvPr>
        </p:nvSpPr>
        <p:spPr>
          <a:xfrm>
            <a:off x="594360" y="381001"/>
            <a:ext cx="4830656" cy="365125"/>
          </a:xfrm>
        </p:spPr>
        <p:txBody>
          <a:bodyPr/>
          <a:lstStyle/>
          <a:p>
            <a:pPr>
              <a:defRPr/>
            </a:pPr>
            <a:endParaRPr lang="en-US"/>
          </a:p>
        </p:txBody>
      </p:sp>
      <p:sp>
        <p:nvSpPr>
          <p:cNvPr id="6" name="Slide Number Placeholder 5"/>
          <p:cNvSpPr>
            <a:spLocks noGrp="1"/>
          </p:cNvSpPr>
          <p:nvPr>
            <p:ph type="sldNum" sz="quarter" idx="12"/>
          </p:nvPr>
        </p:nvSpPr>
        <p:spPr>
          <a:xfrm>
            <a:off x="7882466" y="381001"/>
            <a:ext cx="667173" cy="365125"/>
          </a:xfrm>
        </p:spPr>
        <p:txBody>
          <a:bodyPr/>
          <a:lstStyle/>
          <a:p>
            <a:pPr>
              <a:defRPr/>
            </a:pPr>
            <a:fld id="{D1BFF784-B858-49B2-BE92-0E6A159E3D4F}" type="slidenum">
              <a:rPr lang="en-US" smtClean="0"/>
              <a:pPr>
                <a:defRPr/>
              </a:pPr>
              <a:t>‹#›</a:t>
            </a:fld>
            <a:endParaRPr lang="en-US"/>
          </a:p>
        </p:txBody>
      </p:sp>
    </p:spTree>
    <p:extLst>
      <p:ext uri="{BB962C8B-B14F-4D97-AF65-F5344CB8AC3E}">
        <p14:creationId xmlns:p14="http://schemas.microsoft.com/office/powerpoint/2010/main" val="2006991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D2CBDC9A-BB90-4B1E-B922-5C4511454B57}" type="datetimeFigureOut">
              <a:rPr lang="en-US" smtClean="0"/>
              <a:pPr>
                <a:defRPr/>
              </a:pPr>
              <a:t>1/30/2020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A1A998-1CD3-4A9F-9451-47D92C3A4065}" type="slidenum">
              <a:rPr lang="en-US" smtClean="0"/>
              <a:pPr>
                <a:defRPr/>
              </a:pPr>
              <a:t>‹#›</a:t>
            </a:fld>
            <a:endParaRPr lang="en-US"/>
          </a:p>
        </p:txBody>
      </p:sp>
    </p:spTree>
    <p:extLst>
      <p:ext uri="{BB962C8B-B14F-4D97-AF65-F5344CB8AC3E}">
        <p14:creationId xmlns:p14="http://schemas.microsoft.com/office/powerpoint/2010/main" val="454831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71BBCA1-5CCC-4C09-ACBB-C5773C26D6A5}" type="datetimeFigureOut">
              <a:rPr lang="en-US" smtClean="0"/>
              <a:pPr>
                <a:defRPr/>
              </a:pPr>
              <a:t>1/30/2020</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817A7F5-3BC7-42CB-BF36-BED6D7C7DBE6}" type="slidenum">
              <a:rPr lang="en-US" smtClean="0"/>
              <a:pPr>
                <a:defRPr/>
              </a:pPr>
              <a:t>‹#›</a:t>
            </a:fld>
            <a:endParaRPr lang="en-US"/>
          </a:p>
        </p:txBody>
      </p:sp>
    </p:spTree>
    <p:extLst>
      <p:ext uri="{BB962C8B-B14F-4D97-AF65-F5344CB8AC3E}">
        <p14:creationId xmlns:p14="http://schemas.microsoft.com/office/powerpoint/2010/main" val="63886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C8E64394-72FA-4669-911F-9E6A38736816}" type="datetimeFigureOut">
              <a:rPr lang="en-US" smtClean="0"/>
              <a:pPr>
                <a:defRPr/>
              </a:pPr>
              <a:t>1/30/2020</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A3CDEC6-DCE9-4CB2-A052-4E63E659589F}" type="slidenum">
              <a:rPr lang="en-US" smtClean="0"/>
              <a:pPr>
                <a:defRPr/>
              </a:pPr>
              <a:t>‹#›</a:t>
            </a:fld>
            <a:endParaRPr lang="en-US"/>
          </a:p>
        </p:txBody>
      </p:sp>
    </p:spTree>
    <p:extLst>
      <p:ext uri="{BB962C8B-B14F-4D97-AF65-F5344CB8AC3E}">
        <p14:creationId xmlns:p14="http://schemas.microsoft.com/office/powerpoint/2010/main" val="539786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751E48F-632F-4102-8E2E-38289B50D852}" type="datetimeFigureOut">
              <a:rPr lang="en-US" smtClean="0"/>
              <a:pPr>
                <a:defRPr/>
              </a:pPr>
              <a:t>1/30/2020</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613139B-4ACE-4202-8826-A2CB05BF57A8}" type="slidenum">
              <a:rPr lang="en-US" smtClean="0"/>
              <a:pPr>
                <a:defRPr/>
              </a:pPr>
              <a:t>‹#›</a:t>
            </a:fld>
            <a:endParaRPr lang="en-US"/>
          </a:p>
        </p:txBody>
      </p:sp>
    </p:spTree>
    <p:extLst>
      <p:ext uri="{BB962C8B-B14F-4D97-AF65-F5344CB8AC3E}">
        <p14:creationId xmlns:p14="http://schemas.microsoft.com/office/powerpoint/2010/main" val="2309616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F812095-F0EF-48A8-9C24-4967A79D9DD9}" type="datetimeFigureOut">
              <a:rPr lang="en-US" smtClean="0"/>
              <a:pPr>
                <a:defRPr/>
              </a:pPr>
              <a:t>1/30/2020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28E16AC-6448-4427-BCF3-88612DD40EBB}" type="slidenum">
              <a:rPr lang="en-US" smtClean="0"/>
              <a:pPr>
                <a:defRPr/>
              </a:pPr>
              <a:t>‹#›</a:t>
            </a:fld>
            <a:endParaRPr lang="en-US"/>
          </a:p>
        </p:txBody>
      </p:sp>
    </p:spTree>
    <p:extLst>
      <p:ext uri="{BB962C8B-B14F-4D97-AF65-F5344CB8AC3E}">
        <p14:creationId xmlns:p14="http://schemas.microsoft.com/office/powerpoint/2010/main" val="390132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90934075-6502-4508-8222-B22E4E253E51}" type="datetimeFigureOut">
              <a:rPr lang="en-US" smtClean="0"/>
              <a:pPr>
                <a:defRPr/>
              </a:pPr>
              <a:t>1/30/2020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FD4E35B-1CBF-4C66-8A2A-5A9BADB19521}" type="slidenum">
              <a:rPr lang="en-US" smtClean="0"/>
              <a:pPr>
                <a:defRPr/>
              </a:pPr>
              <a:t>‹#›</a:t>
            </a:fld>
            <a:endParaRPr lang="en-US"/>
          </a:p>
        </p:txBody>
      </p:sp>
    </p:spTree>
    <p:extLst>
      <p:ext uri="{BB962C8B-B14F-4D97-AF65-F5344CB8AC3E}">
        <p14:creationId xmlns:p14="http://schemas.microsoft.com/office/powerpoint/2010/main" val="3493280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01EAAAEA-8975-49DB-8255-7F61C1ADD16B}" type="datetimeFigureOut">
              <a:rPr lang="en-US" smtClean="0"/>
              <a:pPr>
                <a:defRPr/>
              </a:pPr>
              <a:t>1/30/2020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FEB63FD-D70A-4518-AFE7-6C9CAF5B922A}" type="slidenum">
              <a:rPr lang="en-US" smtClean="0"/>
              <a:pPr>
                <a:defRPr/>
              </a:pPr>
              <a:t>‹#›</a:t>
            </a:fld>
            <a:endParaRPr lang="en-US"/>
          </a:p>
        </p:txBody>
      </p:sp>
    </p:spTree>
    <p:extLst>
      <p:ext uri="{BB962C8B-B14F-4D97-AF65-F5344CB8AC3E}">
        <p14:creationId xmlns:p14="http://schemas.microsoft.com/office/powerpoint/2010/main" val="1399852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fld id="{01EAAAEA-8975-49DB-8255-7F61C1ADD16B}" type="datetimeFigureOut">
              <a:rPr lang="en-US" smtClean="0"/>
              <a:pPr>
                <a:defRPr/>
              </a:pPr>
              <a:t>1/30/2020</a:t>
            </a:fld>
            <a:endParaRPr lang="en-US"/>
          </a:p>
        </p:txBody>
      </p:sp>
      <p:sp>
        <p:nvSpPr>
          <p:cNvPr id="6" name="Footer Placeholder 5"/>
          <p:cNvSpPr>
            <a:spLocks noGrp="1"/>
          </p:cNvSpPr>
          <p:nvPr>
            <p:ph type="ftr" sz="quarter" idx="11"/>
          </p:nvPr>
        </p:nvSpPr>
        <p:spPr>
          <a:xfrm>
            <a:off x="594360" y="381001"/>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6FEB63FD-D70A-4518-AFE7-6C9CAF5B922A}" type="slidenum">
              <a:rPr lang="en-US" smtClean="0"/>
              <a:pPr>
                <a:defRPr/>
              </a:pPr>
              <a:t>‹#›</a:t>
            </a:fld>
            <a:endParaRPr lang="en-US"/>
          </a:p>
        </p:txBody>
      </p:sp>
    </p:spTree>
    <p:extLst>
      <p:ext uri="{BB962C8B-B14F-4D97-AF65-F5344CB8AC3E}">
        <p14:creationId xmlns:p14="http://schemas.microsoft.com/office/powerpoint/2010/main" val="3105019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fld id="{01EAAAEA-8975-49DB-8255-7F61C1ADD16B}" type="datetimeFigureOut">
              <a:rPr lang="en-US" smtClean="0"/>
              <a:pPr>
                <a:defRPr/>
              </a:pPr>
              <a:t>1/30/2020</a:t>
            </a:fld>
            <a:endParaRPr lang="en-US"/>
          </a:p>
        </p:txBody>
      </p:sp>
      <p:sp>
        <p:nvSpPr>
          <p:cNvPr id="6" name="Footer Placeholder 5"/>
          <p:cNvSpPr>
            <a:spLocks noGrp="1"/>
          </p:cNvSpPr>
          <p:nvPr>
            <p:ph type="ftr" sz="quarter" idx="11"/>
          </p:nvPr>
        </p:nvSpPr>
        <p:spPr>
          <a:xfrm>
            <a:off x="594360" y="379438"/>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6FEB63FD-D70A-4518-AFE7-6C9CAF5B922A}" type="slidenum">
              <a:rPr lang="en-US" smtClean="0"/>
              <a:pPr>
                <a:defRPr/>
              </a:pPr>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93472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pPr>
              <a:defRPr/>
            </a:pPr>
            <a:fld id="{01EAAAEA-8975-49DB-8255-7F61C1ADD16B}" type="datetimeFigureOut">
              <a:rPr lang="en-US" smtClean="0"/>
              <a:pPr>
                <a:defRPr/>
              </a:pPr>
              <a:t>1/30/2020</a:t>
            </a:fld>
            <a:endParaRPr lang="en-US"/>
          </a:p>
        </p:txBody>
      </p:sp>
      <p:sp>
        <p:nvSpPr>
          <p:cNvPr id="6" name="Footer Placeholder 5"/>
          <p:cNvSpPr>
            <a:spLocks noGrp="1"/>
          </p:cNvSpPr>
          <p:nvPr>
            <p:ph type="ftr" sz="quarter" idx="11"/>
          </p:nvPr>
        </p:nvSpPr>
        <p:spPr>
          <a:xfrm>
            <a:off x="594360" y="378884"/>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6FEB63FD-D70A-4518-AFE7-6C9CAF5B922A}" type="slidenum">
              <a:rPr lang="en-US" smtClean="0"/>
              <a:pPr>
                <a:defRPr/>
              </a:pPr>
              <a:t>‹#›</a:t>
            </a:fld>
            <a:endParaRPr lang="en-US"/>
          </a:p>
        </p:txBody>
      </p:sp>
    </p:spTree>
    <p:extLst>
      <p:ext uri="{BB962C8B-B14F-4D97-AF65-F5344CB8AC3E}">
        <p14:creationId xmlns:p14="http://schemas.microsoft.com/office/powerpoint/2010/main" val="1190837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01EAAAEA-8975-49DB-8255-7F61C1ADD16B}" type="datetimeFigureOut">
              <a:rPr lang="en-US" smtClean="0"/>
              <a:pPr>
                <a:defRPr/>
              </a:pPr>
              <a:t>1/30/2020</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FEB63FD-D70A-4518-AFE7-6C9CAF5B922A}" type="slidenum">
              <a:rPr lang="en-US" smtClean="0"/>
              <a:pPr>
                <a:defRPr/>
              </a:pPr>
              <a:t>‹#›</a:t>
            </a:fld>
            <a:endParaRPr lang="en-US"/>
          </a:p>
        </p:txBody>
      </p:sp>
    </p:spTree>
    <p:extLst>
      <p:ext uri="{BB962C8B-B14F-4D97-AF65-F5344CB8AC3E}">
        <p14:creationId xmlns:p14="http://schemas.microsoft.com/office/powerpoint/2010/main" val="1568746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01EAAAEA-8975-49DB-8255-7F61C1ADD16B}" type="datetimeFigureOut">
              <a:rPr lang="en-US" smtClean="0"/>
              <a:pPr>
                <a:defRPr/>
              </a:pPr>
              <a:t>1/30/2020</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FEB63FD-D70A-4518-AFE7-6C9CAF5B922A}" type="slidenum">
              <a:rPr lang="en-US" smtClean="0"/>
              <a:pPr>
                <a:defRPr/>
              </a:pPr>
              <a:t>‹#›</a:t>
            </a:fld>
            <a:endParaRPr lang="en-US"/>
          </a:p>
        </p:txBody>
      </p:sp>
    </p:spTree>
    <p:extLst>
      <p:ext uri="{BB962C8B-B14F-4D97-AF65-F5344CB8AC3E}">
        <p14:creationId xmlns:p14="http://schemas.microsoft.com/office/powerpoint/2010/main" val="1965593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5892D28-D15D-421B-A604-C76BF50081DD}" type="datetimeFigureOut">
              <a:rPr lang="en-US" smtClean="0"/>
              <a:pPr>
                <a:defRPr/>
              </a:pPr>
              <a:t>1/30/2020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CEB3AF-89BD-47CD-9C31-A2FDF84EF4EF}" type="slidenum">
              <a:rPr lang="en-US" smtClean="0"/>
              <a:pPr>
                <a:defRPr/>
              </a:pPr>
              <a:t>‹#›</a:t>
            </a:fld>
            <a:endParaRPr lang="en-US"/>
          </a:p>
        </p:txBody>
      </p:sp>
    </p:spTree>
    <p:extLst>
      <p:ext uri="{BB962C8B-B14F-4D97-AF65-F5344CB8AC3E}">
        <p14:creationId xmlns:p14="http://schemas.microsoft.com/office/powerpoint/2010/main" val="3238289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fld id="{0EF42BEC-6EAE-43C9-A0FA-DAB96C1CF2F7}" type="datetimeFigureOut">
              <a:rPr lang="en-US" smtClean="0"/>
              <a:pPr>
                <a:defRPr/>
              </a:pPr>
              <a:t>1/30/2020</a:t>
            </a:fld>
            <a:endParaRPr lang="en-US"/>
          </a:p>
        </p:txBody>
      </p:sp>
      <p:sp>
        <p:nvSpPr>
          <p:cNvPr id="5" name="Footer Placeholder 4"/>
          <p:cNvSpPr>
            <a:spLocks noGrp="1"/>
          </p:cNvSpPr>
          <p:nvPr>
            <p:ph type="ftr" sz="quarter" idx="11"/>
          </p:nvPr>
        </p:nvSpPr>
        <p:spPr>
          <a:xfrm>
            <a:off x="594360" y="381001"/>
            <a:ext cx="4830656" cy="365125"/>
          </a:xfrm>
        </p:spPr>
        <p:txBody>
          <a:bodyPr/>
          <a:lstStyle/>
          <a:p>
            <a:pPr>
              <a:defRPr/>
            </a:pPr>
            <a:endParaRPr lang="en-US"/>
          </a:p>
        </p:txBody>
      </p:sp>
      <p:sp>
        <p:nvSpPr>
          <p:cNvPr id="6" name="Slide Number Placeholder 5"/>
          <p:cNvSpPr>
            <a:spLocks noGrp="1"/>
          </p:cNvSpPr>
          <p:nvPr>
            <p:ph type="sldNum" sz="quarter" idx="12"/>
          </p:nvPr>
        </p:nvSpPr>
        <p:spPr>
          <a:xfrm>
            <a:off x="7882466" y="381001"/>
            <a:ext cx="667174" cy="365125"/>
          </a:xfrm>
        </p:spPr>
        <p:txBody>
          <a:bodyPr/>
          <a:lstStyle/>
          <a:p>
            <a:pPr>
              <a:defRPr/>
            </a:pPr>
            <a:fld id="{4D998B9E-817C-4CFC-8F4A-7A9CFB0EC129}" type="slidenum">
              <a:rPr lang="en-US" smtClean="0"/>
              <a:pPr>
                <a:defRPr/>
              </a:pPr>
              <a:t>‹#›</a:t>
            </a:fld>
            <a:endParaRPr lang="en-US"/>
          </a:p>
        </p:txBody>
      </p:sp>
    </p:spTree>
    <p:extLst>
      <p:ext uri="{BB962C8B-B14F-4D97-AF65-F5344CB8AC3E}">
        <p14:creationId xmlns:p14="http://schemas.microsoft.com/office/powerpoint/2010/main" val="439976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01EAAAEA-8975-49DB-8255-7F61C1ADD16B}" type="datetimeFigureOut">
              <a:rPr lang="en-US" smtClean="0"/>
              <a:pPr>
                <a:defRPr/>
              </a:pPr>
              <a:t>1/30/2020</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6FEB63FD-D70A-4518-AFE7-6C9CAF5B922A}" type="slidenum">
              <a:rPr lang="en-US" smtClean="0"/>
              <a:pPr>
                <a:defRPr/>
              </a:pPr>
              <a:t>‹#›</a:t>
            </a:fld>
            <a:endParaRPr lang="en-US"/>
          </a:p>
        </p:txBody>
      </p:sp>
    </p:spTree>
    <p:extLst>
      <p:ext uri="{BB962C8B-B14F-4D97-AF65-F5344CB8AC3E}">
        <p14:creationId xmlns:p14="http://schemas.microsoft.com/office/powerpoint/2010/main" val="3752327025"/>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Engineering%20Technology%20Brochures.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Results_2018Survey-ETs%20&amp;%20PE.pptx"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Anne%20Lucietto.ppt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rty%20Gordon.pptx"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Rob%20Weissbach.pptx"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EngrMathSkillsSurvey.pptx"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EngrMathSkillsSurvey.pptx"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85800"/>
            <a:ext cx="8305800" cy="1143000"/>
          </a:xfrm>
        </p:spPr>
        <p:txBody>
          <a:bodyPr anchor="ctr">
            <a:normAutofit fontScale="90000"/>
          </a:bodyPr>
          <a:lstStyle/>
          <a:p>
            <a:pPr algn="ctr" fontAlgn="auto">
              <a:spcBef>
                <a:spcPts val="0"/>
              </a:spcBef>
              <a:spcAft>
                <a:spcPts val="0"/>
              </a:spcAft>
              <a:defRPr/>
            </a:pPr>
            <a:r>
              <a:rPr lang="en-US" sz="3000" cap="none" dirty="0">
                <a:solidFill>
                  <a:srgbClr val="4F7DB9"/>
                </a:solidFill>
              </a:rPr>
              <a:t>Engineering</a:t>
            </a:r>
            <a:r>
              <a:rPr lang="en-US" sz="2800" cap="none" dirty="0">
                <a:solidFill>
                  <a:srgbClr val="4F7DB9"/>
                </a:solidFill>
              </a:rPr>
              <a:t> Technology National Forum</a:t>
            </a:r>
            <a:br>
              <a:rPr lang="en-US" sz="2800" cap="none" dirty="0">
                <a:solidFill>
                  <a:srgbClr val="4F7DB9"/>
                </a:solidFill>
              </a:rPr>
            </a:br>
            <a:br>
              <a:rPr lang="en-US" sz="1200" cap="none" dirty="0">
                <a:solidFill>
                  <a:srgbClr val="4F7DB9"/>
                </a:solidFill>
              </a:rPr>
            </a:br>
            <a:r>
              <a:rPr lang="en-US" sz="2000" cap="none" dirty="0">
                <a:solidFill>
                  <a:srgbClr val="4F7DB9"/>
                </a:solidFill>
              </a:rPr>
              <a:t>Orlando, Florida</a:t>
            </a:r>
            <a:br>
              <a:rPr lang="en-US" sz="2000" cap="none" dirty="0">
                <a:solidFill>
                  <a:srgbClr val="4F7DB9"/>
                </a:solidFill>
              </a:rPr>
            </a:br>
            <a:r>
              <a:rPr lang="en-US" sz="2000" cap="none" dirty="0">
                <a:solidFill>
                  <a:srgbClr val="4F7DB9"/>
                </a:solidFill>
              </a:rPr>
              <a:t>CIEC 2020</a:t>
            </a:r>
            <a:endParaRPr lang="en-US" sz="2000" dirty="0">
              <a:solidFill>
                <a:srgbClr val="4F7DB9"/>
              </a:solidFill>
            </a:endParaRPr>
          </a:p>
        </p:txBody>
      </p:sp>
      <p:sp>
        <p:nvSpPr>
          <p:cNvPr id="2051" name="Subtitle 2"/>
          <p:cNvSpPr>
            <a:spLocks noGrp="1"/>
          </p:cNvSpPr>
          <p:nvPr>
            <p:ph type="subTitle" idx="1"/>
          </p:nvPr>
        </p:nvSpPr>
        <p:spPr>
          <a:xfrm>
            <a:off x="647700" y="2438400"/>
            <a:ext cx="7772400" cy="3581400"/>
          </a:xfrm>
        </p:spPr>
        <p:txBody>
          <a:bodyPr>
            <a:normAutofit/>
          </a:bodyPr>
          <a:lstStyle/>
          <a:p>
            <a:endParaRPr lang="en-US" sz="2400" b="1" dirty="0">
              <a:ln w="6350">
                <a:noFill/>
              </a:ln>
              <a:solidFill>
                <a:srgbClr val="4F7DB9"/>
              </a:solidFill>
              <a:effectLst>
                <a:outerShdw blurRad="127000" dist="200000" dir="2700000" algn="tl" rotWithShape="0">
                  <a:srgbClr val="000000">
                    <a:alpha val="30000"/>
                  </a:srgbClr>
                </a:outerShdw>
              </a:effectLst>
              <a:latin typeface="+mj-lt"/>
              <a:ea typeface="+mj-ea"/>
              <a:cs typeface="+mj-cs"/>
            </a:endParaRPr>
          </a:p>
          <a:p>
            <a:endParaRPr lang="en-US" sz="2400" b="1" dirty="0">
              <a:ln w="6350">
                <a:noFill/>
              </a:ln>
              <a:solidFill>
                <a:srgbClr val="4F7DB9"/>
              </a:solidFill>
              <a:effectLst>
                <a:outerShdw blurRad="127000" dist="200000" dir="2700000" algn="tl" rotWithShape="0">
                  <a:srgbClr val="000000">
                    <a:alpha val="30000"/>
                  </a:srgbClr>
                </a:outerShdw>
              </a:effectLst>
              <a:latin typeface="+mj-lt"/>
              <a:ea typeface="+mj-ea"/>
              <a:cs typeface="+mj-cs"/>
            </a:endParaRPr>
          </a:p>
          <a:p>
            <a:pPr algn="ctr"/>
            <a:r>
              <a:rPr lang="en-US" sz="2400" b="1" dirty="0">
                <a:ln w="6350">
                  <a:noFill/>
                </a:ln>
                <a:solidFill>
                  <a:srgbClr val="4F7DB9"/>
                </a:solidFill>
                <a:effectLst>
                  <a:outerShdw blurRad="127000" dist="200000" dir="2700000" algn="tl" rotWithShape="0">
                    <a:srgbClr val="000000">
                      <a:alpha val="30000"/>
                    </a:srgbClr>
                  </a:outerShdw>
                </a:effectLst>
                <a:latin typeface="+mj-lt"/>
                <a:ea typeface="+mj-ea"/>
                <a:cs typeface="+mj-cs"/>
              </a:rPr>
              <a:t>Activity Updates &amp; Planning for 2020 and Beyond</a:t>
            </a:r>
          </a:p>
          <a:p>
            <a:endParaRPr lang="en-US" sz="2000" b="1" dirty="0">
              <a:ln w="6350">
                <a:noFill/>
              </a:ln>
              <a:solidFill>
                <a:srgbClr val="4F7DB9"/>
              </a:solidFill>
              <a:effectLst>
                <a:outerShdw blurRad="127000" dist="200000" dir="2700000" algn="tl" rotWithShape="0">
                  <a:srgbClr val="000000">
                    <a:alpha val="30000"/>
                  </a:srgbClr>
                </a:outerShdw>
              </a:effectLst>
              <a:latin typeface="+mj-lt"/>
              <a:ea typeface="+mj-ea"/>
              <a:cs typeface="+mj-cs"/>
            </a:endParaRPr>
          </a:p>
          <a:p>
            <a:endParaRPr lang="en-US" sz="2400" dirty="0">
              <a:solidFill>
                <a:srgbClr val="4F7DB9"/>
              </a:solidFill>
              <a:effectLst>
                <a:outerShdw blurRad="38100" dist="38100" dir="2700000" algn="tl">
                  <a:srgbClr val="000000">
                    <a:alpha val="43137"/>
                  </a:srgbClr>
                </a:outerShdw>
              </a:effectLst>
              <a:latin typeface="+mj-lt"/>
            </a:endParaRPr>
          </a:p>
          <a:p>
            <a:endParaRPr lang="en-US" sz="2400" dirty="0">
              <a:solidFill>
                <a:srgbClr val="4F7DB9"/>
              </a:solidFill>
              <a:effectLst>
                <a:outerShdw blurRad="38100" dist="38100" dir="2700000" algn="tl">
                  <a:srgbClr val="000000">
                    <a:alpha val="43137"/>
                  </a:srgbClr>
                </a:outerShdw>
              </a:effectLst>
              <a:latin typeface="+mj-lt"/>
            </a:endParaRPr>
          </a:p>
          <a:p>
            <a:pPr algn="l">
              <a:tabLst>
                <a:tab pos="5212080" algn="l"/>
                <a:tab pos="8229600" algn="r"/>
              </a:tabLst>
            </a:pPr>
            <a:r>
              <a:rPr lang="en-US" sz="1800" b="1" dirty="0">
                <a:ln w="6350">
                  <a:noFill/>
                </a:ln>
                <a:solidFill>
                  <a:srgbClr val="4F7DB9"/>
                </a:solidFill>
                <a:effectLst>
                  <a:outerShdw blurRad="127000" dist="200000" dir="2700000" algn="tl" rotWithShape="0">
                    <a:srgbClr val="000000">
                      <a:alpha val="30000"/>
                    </a:srgbClr>
                  </a:outerShdw>
                </a:effectLst>
                <a:latin typeface="+mj-lt"/>
                <a:ea typeface="+mj-ea"/>
                <a:cs typeface="+mj-cs"/>
              </a:rPr>
              <a:t>Ron Land</a:t>
            </a:r>
          </a:p>
          <a:p>
            <a:pPr algn="l">
              <a:tabLst>
                <a:tab pos="8229600" algn="r"/>
              </a:tabLst>
            </a:pPr>
            <a:r>
              <a:rPr lang="en-US" sz="1800" b="1" dirty="0">
                <a:ln w="6350">
                  <a:noFill/>
                </a:ln>
                <a:solidFill>
                  <a:srgbClr val="4F7DB9"/>
                </a:solidFill>
                <a:effectLst>
                  <a:outerShdw blurRad="127000" dist="200000" dir="2700000" algn="tl" rotWithShape="0">
                    <a:srgbClr val="000000">
                      <a:alpha val="30000"/>
                    </a:srgbClr>
                  </a:outerShdw>
                </a:effectLst>
                <a:latin typeface="+mj-lt"/>
                <a:ea typeface="+mj-ea"/>
                <a:cs typeface="+mj-cs"/>
              </a:rPr>
              <a:t>Interim Chair, ETNF</a:t>
            </a:r>
          </a:p>
          <a:p>
            <a:pPr>
              <a:tabLst>
                <a:tab pos="8229600" algn="r"/>
              </a:tabLst>
            </a:pPr>
            <a:endParaRPr lang="en-US" sz="1800" b="1" dirty="0">
              <a:ln w="6350">
                <a:noFill/>
              </a:ln>
              <a:solidFill>
                <a:schemeClr val="accent1"/>
              </a:solidFill>
              <a:effectLst>
                <a:outerShdw blurRad="127000" dist="200000" dir="2700000" algn="tl" rotWithShape="0">
                  <a:srgbClr val="000000">
                    <a:alpha val="30000"/>
                  </a:srgbClr>
                </a:outerShdw>
              </a:effectLst>
              <a:latin typeface="+mj-lt"/>
              <a:ea typeface="+mj-ea"/>
              <a:cs typeface="+mj-cs"/>
            </a:endParaRPr>
          </a:p>
          <a:p>
            <a:pPr>
              <a:tabLst>
                <a:tab pos="8229600" algn="r"/>
              </a:tabLst>
            </a:pPr>
            <a:endParaRPr lang="en-US" sz="1800" dirty="0">
              <a:solidFill>
                <a:schemeClr val="accent6">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Agenda</a:t>
            </a:r>
          </a:p>
        </p:txBody>
      </p:sp>
      <p:sp>
        <p:nvSpPr>
          <p:cNvPr id="3075" name="Content Placeholder 2"/>
          <p:cNvSpPr>
            <a:spLocks noGrp="1"/>
          </p:cNvSpPr>
          <p:nvPr>
            <p:ph idx="1"/>
          </p:nvPr>
        </p:nvSpPr>
        <p:spPr>
          <a:xfrm>
            <a:off x="457200" y="1371600"/>
            <a:ext cx="8229600" cy="4953000"/>
          </a:xfrm>
        </p:spPr>
        <p:txBody>
          <a:bodyPr>
            <a:normAutofit/>
          </a:bodyPr>
          <a:lstStyle/>
          <a:p>
            <a:pPr marL="457200" indent="-457200">
              <a:lnSpc>
                <a:spcPct val="150000"/>
              </a:lnSpc>
              <a:buFont typeface="Wingdings" panose="05000000000000000000" pitchFamily="2" charset="2"/>
              <a:buChar char="Ø"/>
            </a:pPr>
            <a:r>
              <a:rPr lang="en-US" dirty="0">
                <a:ln w="3175" cmpd="sng">
                  <a:noFill/>
                </a:ln>
                <a:solidFill>
                  <a:srgbClr val="4F7DB9"/>
                </a:solidFill>
                <a:latin typeface="+mj-lt"/>
                <a:ea typeface="+mj-ea"/>
                <a:cs typeface="+mj-cs"/>
              </a:rPr>
              <a:t>What is &amp; Who is the ETNF</a:t>
            </a:r>
          </a:p>
          <a:p>
            <a:pPr marL="457200" indent="-457200">
              <a:lnSpc>
                <a:spcPct val="150000"/>
              </a:lnSpc>
              <a:buFont typeface="Wingdings" panose="05000000000000000000" pitchFamily="2" charset="2"/>
              <a:buChar char="Ø"/>
            </a:pPr>
            <a:r>
              <a:rPr lang="en-US" dirty="0">
                <a:ln w="3175" cmpd="sng">
                  <a:noFill/>
                </a:ln>
                <a:solidFill>
                  <a:srgbClr val="4F7DB9"/>
                </a:solidFill>
                <a:latin typeface="+mj-lt"/>
                <a:ea typeface="+mj-ea"/>
                <a:cs typeface="+mj-cs"/>
              </a:rPr>
              <a:t>Update on Past Activities</a:t>
            </a:r>
          </a:p>
          <a:p>
            <a:pPr marL="457200" indent="-457200">
              <a:lnSpc>
                <a:spcPct val="150000"/>
              </a:lnSpc>
              <a:buFont typeface="Wingdings" panose="05000000000000000000" pitchFamily="2" charset="2"/>
              <a:buChar char="Ø"/>
            </a:pPr>
            <a:r>
              <a:rPr lang="en-US" dirty="0">
                <a:ln w="3175" cmpd="sng">
                  <a:noFill/>
                </a:ln>
                <a:solidFill>
                  <a:srgbClr val="4F7DB9"/>
                </a:solidFill>
                <a:latin typeface="+mj-lt"/>
                <a:ea typeface="+mj-ea"/>
                <a:cs typeface="+mj-cs"/>
              </a:rPr>
              <a:t>Update on Ongoing Activities</a:t>
            </a:r>
          </a:p>
          <a:p>
            <a:pPr lvl="1">
              <a:lnSpc>
                <a:spcPct val="150000"/>
              </a:lnSpc>
              <a:buFont typeface="Wingdings" panose="05000000000000000000" pitchFamily="2" charset="2"/>
              <a:buChar char="§"/>
            </a:pPr>
            <a:r>
              <a:rPr lang="en-US" dirty="0">
                <a:ln w="3175" cmpd="sng">
                  <a:noFill/>
                </a:ln>
                <a:solidFill>
                  <a:srgbClr val="4F7DB9"/>
                </a:solidFill>
              </a:rPr>
              <a:t>Minorities &amp; Under-Represented in ET</a:t>
            </a:r>
          </a:p>
          <a:p>
            <a:pPr lvl="1">
              <a:lnSpc>
                <a:spcPct val="150000"/>
              </a:lnSpc>
              <a:buFont typeface="Wingdings" panose="05000000000000000000" pitchFamily="2" charset="2"/>
              <a:buChar char="§"/>
            </a:pPr>
            <a:r>
              <a:rPr lang="en-US" dirty="0">
                <a:ln w="3175" cmpd="sng">
                  <a:noFill/>
                </a:ln>
                <a:solidFill>
                  <a:srgbClr val="4F7DB9"/>
                </a:solidFill>
              </a:rPr>
              <a:t> Professional Licensure &amp; NSPE/NCEES</a:t>
            </a:r>
          </a:p>
          <a:p>
            <a:pPr lvl="1">
              <a:lnSpc>
                <a:spcPct val="150000"/>
              </a:lnSpc>
              <a:buFont typeface="Wingdings" panose="05000000000000000000" pitchFamily="2" charset="2"/>
              <a:buChar char="§"/>
            </a:pPr>
            <a:r>
              <a:rPr lang="en-US" dirty="0">
                <a:ln w="3175" cmpd="sng">
                  <a:noFill/>
                </a:ln>
                <a:solidFill>
                  <a:srgbClr val="4F7DB9"/>
                </a:solidFill>
              </a:rPr>
              <a:t>Professional Licensure Among E/ET Faculty</a:t>
            </a:r>
          </a:p>
          <a:p>
            <a:pPr marL="457200" indent="-457200">
              <a:lnSpc>
                <a:spcPct val="150000"/>
              </a:lnSpc>
              <a:buFont typeface="Wingdings" panose="05000000000000000000" pitchFamily="2" charset="2"/>
              <a:buChar char="Ø"/>
            </a:pPr>
            <a:r>
              <a:rPr lang="en-US" dirty="0">
                <a:ln w="3175" cmpd="sng">
                  <a:noFill/>
                </a:ln>
                <a:solidFill>
                  <a:srgbClr val="4F7DB9"/>
                </a:solidFill>
                <a:latin typeface="+mj-lt"/>
                <a:ea typeface="+mj-ea"/>
                <a:cs typeface="+mj-cs"/>
              </a:rPr>
              <a:t>New Industry Survey</a:t>
            </a:r>
          </a:p>
          <a:p>
            <a:pPr marL="457200" indent="-457200">
              <a:lnSpc>
                <a:spcPct val="150000"/>
              </a:lnSpc>
              <a:buFont typeface="Wingdings" panose="05000000000000000000" pitchFamily="2" charset="2"/>
              <a:buChar char="Ø"/>
            </a:pPr>
            <a:r>
              <a:rPr lang="en-US" dirty="0">
                <a:ln w="3175" cmpd="sng">
                  <a:noFill/>
                </a:ln>
                <a:solidFill>
                  <a:srgbClr val="4F7DB9"/>
                </a:solidFill>
                <a:latin typeface="+mj-lt"/>
                <a:ea typeface="+mj-ea"/>
                <a:cs typeface="+mj-cs"/>
              </a:rPr>
              <a:t>New Initiatives:  Where to from here</a:t>
            </a:r>
          </a:p>
          <a:p>
            <a:pPr marL="0" indent="0">
              <a:buNone/>
            </a:pPr>
            <a:endParaRPr lang="en-US" dirty="0">
              <a:ln w="3175" cmpd="sng">
                <a:noFill/>
              </a:ln>
              <a:solidFill>
                <a:schemeClr val="accent1"/>
              </a:solidFill>
              <a:latin typeface="+mj-lt"/>
              <a:ea typeface="+mj-ea"/>
              <a:cs typeface="+mj-cs"/>
            </a:endParaRPr>
          </a:p>
        </p:txBody>
      </p:sp>
    </p:spTree>
    <p:extLst>
      <p:ext uri="{BB962C8B-B14F-4D97-AF65-F5344CB8AC3E}">
        <p14:creationId xmlns:p14="http://schemas.microsoft.com/office/powerpoint/2010/main" val="688460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Reminder</a:t>
            </a:r>
          </a:p>
        </p:txBody>
      </p:sp>
      <p:sp>
        <p:nvSpPr>
          <p:cNvPr id="3075" name="Content Placeholder 2"/>
          <p:cNvSpPr>
            <a:spLocks noGrp="1"/>
          </p:cNvSpPr>
          <p:nvPr>
            <p:ph idx="1"/>
          </p:nvPr>
        </p:nvSpPr>
        <p:spPr>
          <a:xfrm>
            <a:off x="76200" y="1371600"/>
            <a:ext cx="8229600" cy="4953000"/>
          </a:xfrm>
        </p:spPr>
        <p:txBody>
          <a:bodyPr>
            <a:normAutofit/>
          </a:bodyPr>
          <a:lstStyle/>
          <a:p>
            <a:pPr marL="0" indent="0">
              <a:lnSpc>
                <a:spcPct val="150000"/>
              </a:lnSpc>
              <a:buNone/>
            </a:pPr>
            <a:endParaRPr lang="en-US" dirty="0">
              <a:ln w="3175" cmpd="sng">
                <a:noFill/>
              </a:ln>
              <a:solidFill>
                <a:srgbClr val="4F7DB9"/>
              </a:solidFill>
              <a:latin typeface="+mj-lt"/>
              <a:ea typeface="+mj-ea"/>
              <a:cs typeface="+mj-cs"/>
            </a:endParaRPr>
          </a:p>
          <a:p>
            <a:pPr marL="0" indent="0" algn="ctr">
              <a:lnSpc>
                <a:spcPct val="150000"/>
              </a:lnSpc>
              <a:buNone/>
            </a:pPr>
            <a:r>
              <a:rPr lang="en-US" dirty="0">
                <a:ln w="3175" cmpd="sng">
                  <a:noFill/>
                </a:ln>
                <a:solidFill>
                  <a:srgbClr val="4F7DB9"/>
                </a:solidFill>
                <a:latin typeface="+mj-lt"/>
                <a:ea typeface="+mj-ea"/>
                <a:cs typeface="+mj-cs"/>
              </a:rPr>
              <a:t>What is &amp; Who is the ETNF</a:t>
            </a:r>
          </a:p>
          <a:p>
            <a:pPr marL="0" indent="0">
              <a:buNone/>
            </a:pPr>
            <a:endParaRPr lang="en-US" dirty="0">
              <a:ln w="3175" cmpd="sng">
                <a:noFill/>
              </a:ln>
              <a:solidFill>
                <a:schemeClr val="accent1"/>
              </a:solidFill>
              <a:latin typeface="+mj-lt"/>
              <a:ea typeface="+mj-ea"/>
              <a:cs typeface="+mj-cs"/>
            </a:endParaRPr>
          </a:p>
        </p:txBody>
      </p:sp>
    </p:spTree>
    <p:extLst>
      <p:ext uri="{BB962C8B-B14F-4D97-AF65-F5344CB8AC3E}">
        <p14:creationId xmlns:p14="http://schemas.microsoft.com/office/powerpoint/2010/main" val="3579299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Reminder</a:t>
            </a:r>
          </a:p>
        </p:txBody>
      </p:sp>
      <p:sp>
        <p:nvSpPr>
          <p:cNvPr id="3075" name="Content Placeholder 2"/>
          <p:cNvSpPr>
            <a:spLocks noGrp="1"/>
          </p:cNvSpPr>
          <p:nvPr>
            <p:ph idx="1"/>
          </p:nvPr>
        </p:nvSpPr>
        <p:spPr>
          <a:xfrm>
            <a:off x="533400" y="1371600"/>
            <a:ext cx="7772400" cy="5257800"/>
          </a:xfrm>
        </p:spPr>
        <p:txBody>
          <a:bodyPr>
            <a:normAutofit/>
          </a:bodyPr>
          <a:lstStyle/>
          <a:p>
            <a:pPr marL="0" indent="0">
              <a:spcAft>
                <a:spcPts val="600"/>
              </a:spcAft>
              <a:buNone/>
            </a:pPr>
            <a:r>
              <a:rPr lang="en-US" u="sng" dirty="0">
                <a:ln w="3175" cmpd="sng">
                  <a:noFill/>
                </a:ln>
                <a:solidFill>
                  <a:srgbClr val="4F7DB9"/>
                </a:solidFill>
                <a:latin typeface="+mj-lt"/>
                <a:ea typeface="+mj-ea"/>
                <a:cs typeface="+mj-cs"/>
              </a:rPr>
              <a:t>What Is ETNF</a:t>
            </a:r>
            <a:r>
              <a:rPr lang="en-US" dirty="0">
                <a:ln w="3175" cmpd="sng">
                  <a:noFill/>
                </a:ln>
                <a:solidFill>
                  <a:srgbClr val="4F7DB9"/>
                </a:solidFill>
                <a:latin typeface="+mj-lt"/>
                <a:ea typeface="+mj-ea"/>
                <a:cs typeface="+mj-cs"/>
              </a:rPr>
              <a:t>?</a:t>
            </a:r>
          </a:p>
          <a:p>
            <a:pPr marL="0" indent="0">
              <a:spcAft>
                <a:spcPts val="600"/>
              </a:spcAft>
              <a:buNone/>
            </a:pPr>
            <a:r>
              <a:rPr lang="en-US" dirty="0">
                <a:ln w="3175" cmpd="sng">
                  <a:noFill/>
                </a:ln>
                <a:solidFill>
                  <a:srgbClr val="4F7DB9"/>
                </a:solidFill>
                <a:latin typeface="+mj-lt"/>
                <a:ea typeface="+mj-ea"/>
                <a:cs typeface="+mj-cs"/>
              </a:rPr>
              <a:t>The ET National Forum is a subcommittee of the Engineering </a:t>
            </a:r>
            <a:r>
              <a:rPr lang="en-US" dirty="0">
                <a:ln w="3175" cmpd="sng">
                  <a:noFill/>
                </a:ln>
                <a:solidFill>
                  <a:schemeClr val="accent6">
                    <a:lumMod val="75000"/>
                  </a:schemeClr>
                </a:solidFill>
                <a:latin typeface="+mj-lt"/>
                <a:ea typeface="+mj-ea"/>
                <a:cs typeface="+mj-cs"/>
              </a:rPr>
              <a:t>Technology Council</a:t>
            </a:r>
            <a:r>
              <a:rPr lang="en-US" dirty="0">
                <a:ln w="3175" cmpd="sng">
                  <a:noFill/>
                </a:ln>
                <a:solidFill>
                  <a:srgbClr val="4F7DB9"/>
                </a:solidFill>
                <a:latin typeface="+mj-lt"/>
                <a:ea typeface="+mj-ea"/>
                <a:cs typeface="+mj-cs"/>
              </a:rPr>
              <a:t>.  Its charge is to examine developments that influence ET education for the purpose of pursuing actions that will provide broad-based benefit to ET education and programs due to theses developments.</a:t>
            </a:r>
          </a:p>
          <a:p>
            <a:pPr marL="0" indent="0">
              <a:spcAft>
                <a:spcPts val="600"/>
              </a:spcAft>
              <a:buNone/>
            </a:pPr>
            <a:endParaRPr lang="en-US" dirty="0">
              <a:ln w="3175" cmpd="sng">
                <a:noFill/>
              </a:ln>
              <a:solidFill>
                <a:srgbClr val="4F7DB9"/>
              </a:solidFill>
              <a:latin typeface="+mj-lt"/>
              <a:ea typeface="+mj-ea"/>
              <a:cs typeface="+mj-cs"/>
            </a:endParaRPr>
          </a:p>
          <a:p>
            <a:pPr marL="0" indent="0">
              <a:buNone/>
            </a:pPr>
            <a:endParaRPr lang="en-US" dirty="0">
              <a:ln w="3175" cmpd="sng">
                <a:noFill/>
              </a:ln>
              <a:solidFill>
                <a:schemeClr val="accent1"/>
              </a:solidFill>
              <a:latin typeface="+mj-lt"/>
              <a:ea typeface="+mj-ea"/>
              <a:cs typeface="+mj-cs"/>
            </a:endParaRPr>
          </a:p>
        </p:txBody>
      </p:sp>
    </p:spTree>
    <p:extLst>
      <p:ext uri="{BB962C8B-B14F-4D97-AF65-F5344CB8AC3E}">
        <p14:creationId xmlns:p14="http://schemas.microsoft.com/office/powerpoint/2010/main" val="215359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Reminder</a:t>
            </a:r>
          </a:p>
        </p:txBody>
      </p:sp>
      <p:sp>
        <p:nvSpPr>
          <p:cNvPr id="3075" name="Content Placeholder 2"/>
          <p:cNvSpPr>
            <a:spLocks noGrp="1"/>
          </p:cNvSpPr>
          <p:nvPr>
            <p:ph idx="1"/>
          </p:nvPr>
        </p:nvSpPr>
        <p:spPr>
          <a:xfrm>
            <a:off x="533400" y="1371600"/>
            <a:ext cx="7772400" cy="5257800"/>
          </a:xfrm>
        </p:spPr>
        <p:txBody>
          <a:bodyPr>
            <a:normAutofit/>
          </a:bodyPr>
          <a:lstStyle/>
          <a:p>
            <a:pPr marL="0" indent="0">
              <a:spcAft>
                <a:spcPts val="600"/>
              </a:spcAft>
              <a:buNone/>
            </a:pPr>
            <a:r>
              <a:rPr lang="en-US" u="sng" dirty="0">
                <a:ln w="3175" cmpd="sng">
                  <a:noFill/>
                </a:ln>
                <a:solidFill>
                  <a:srgbClr val="4F7DB9"/>
                </a:solidFill>
                <a:latin typeface="+mj-lt"/>
                <a:ea typeface="+mj-ea"/>
                <a:cs typeface="+mj-cs"/>
              </a:rPr>
              <a:t>What Is ETNF</a:t>
            </a:r>
            <a:r>
              <a:rPr lang="en-US" dirty="0">
                <a:ln w="3175" cmpd="sng">
                  <a:noFill/>
                </a:ln>
                <a:solidFill>
                  <a:srgbClr val="4F7DB9"/>
                </a:solidFill>
                <a:latin typeface="+mj-lt"/>
                <a:ea typeface="+mj-ea"/>
                <a:cs typeface="+mj-cs"/>
              </a:rPr>
              <a:t>?</a:t>
            </a:r>
          </a:p>
          <a:p>
            <a:pPr marL="0" indent="0">
              <a:spcAft>
                <a:spcPts val="600"/>
              </a:spcAft>
              <a:buNone/>
            </a:pPr>
            <a:r>
              <a:rPr lang="en-US" dirty="0">
                <a:ln w="3175" cmpd="sng">
                  <a:noFill/>
                </a:ln>
                <a:solidFill>
                  <a:srgbClr val="4F7DB9"/>
                </a:solidFill>
                <a:latin typeface="+mj-lt"/>
                <a:ea typeface="+mj-ea"/>
                <a:cs typeface="+mj-cs"/>
              </a:rPr>
              <a:t>The ET National Forum is a subcommittee of the Engineering </a:t>
            </a:r>
            <a:r>
              <a:rPr lang="en-US" dirty="0">
                <a:ln w="3175" cmpd="sng">
                  <a:noFill/>
                </a:ln>
                <a:solidFill>
                  <a:schemeClr val="accent6">
                    <a:lumMod val="75000"/>
                  </a:schemeClr>
                </a:solidFill>
                <a:latin typeface="+mj-lt"/>
                <a:ea typeface="+mj-ea"/>
                <a:cs typeface="+mj-cs"/>
              </a:rPr>
              <a:t>Technology Council</a:t>
            </a:r>
            <a:r>
              <a:rPr lang="en-US" dirty="0">
                <a:ln w="3175" cmpd="sng">
                  <a:noFill/>
                </a:ln>
                <a:solidFill>
                  <a:srgbClr val="4F7DB9"/>
                </a:solidFill>
                <a:latin typeface="+mj-lt"/>
                <a:ea typeface="+mj-ea"/>
                <a:cs typeface="+mj-cs"/>
              </a:rPr>
              <a:t>.  Its charge is to examine developments that influence ET education for the purpose of pursuing actions that will provide broad-based benefit to ET education and programs due to theses developments.</a:t>
            </a:r>
          </a:p>
          <a:p>
            <a:pPr marL="0" indent="0">
              <a:spcAft>
                <a:spcPts val="600"/>
              </a:spcAft>
              <a:buNone/>
            </a:pPr>
            <a:r>
              <a:rPr lang="en-US" u="sng" dirty="0">
                <a:ln w="3175" cmpd="sng">
                  <a:noFill/>
                </a:ln>
                <a:solidFill>
                  <a:srgbClr val="4F7DB9"/>
                </a:solidFill>
                <a:latin typeface="+mj-lt"/>
                <a:ea typeface="+mj-ea"/>
                <a:cs typeface="+mj-cs"/>
              </a:rPr>
              <a:t>Who is ETNF</a:t>
            </a:r>
            <a:r>
              <a:rPr lang="en-US" dirty="0">
                <a:ln w="3175" cmpd="sng">
                  <a:noFill/>
                </a:ln>
                <a:solidFill>
                  <a:srgbClr val="4F7DB9"/>
                </a:solidFill>
                <a:latin typeface="+mj-lt"/>
                <a:ea typeface="+mj-ea"/>
                <a:cs typeface="+mj-cs"/>
              </a:rPr>
              <a:t>?</a:t>
            </a:r>
          </a:p>
          <a:p>
            <a:pPr marL="0" indent="0">
              <a:spcAft>
                <a:spcPts val="600"/>
              </a:spcAft>
              <a:buNone/>
            </a:pPr>
            <a:r>
              <a:rPr lang="en-US" dirty="0">
                <a:ln w="3175" cmpd="sng">
                  <a:noFill/>
                </a:ln>
                <a:solidFill>
                  <a:srgbClr val="4F7DB9"/>
                </a:solidFill>
                <a:latin typeface="+mj-lt"/>
                <a:ea typeface="+mj-ea"/>
                <a:cs typeface="+mj-cs"/>
              </a:rPr>
              <a:t>It’s you.</a:t>
            </a:r>
          </a:p>
          <a:p>
            <a:pPr marL="0" indent="0">
              <a:buNone/>
            </a:pPr>
            <a:endParaRPr lang="en-US" dirty="0">
              <a:ln w="3175" cmpd="sng">
                <a:noFill/>
              </a:ln>
              <a:solidFill>
                <a:schemeClr val="accent1"/>
              </a:solidFill>
              <a:latin typeface="+mj-lt"/>
              <a:ea typeface="+mj-ea"/>
              <a:cs typeface="+mj-cs"/>
            </a:endParaRPr>
          </a:p>
        </p:txBody>
      </p:sp>
    </p:spTree>
    <p:extLst>
      <p:ext uri="{BB962C8B-B14F-4D97-AF65-F5344CB8AC3E}">
        <p14:creationId xmlns:p14="http://schemas.microsoft.com/office/powerpoint/2010/main" val="3455149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610600" cy="1143000"/>
          </a:xfrm>
        </p:spPr>
        <p:txBody>
          <a:bodyPr>
            <a:normAutofit/>
          </a:bodyPr>
          <a:lstStyle/>
          <a:p>
            <a:pPr algn="ctr" fontAlgn="auto">
              <a:spcAft>
                <a:spcPts val="0"/>
              </a:spcAft>
              <a:defRPr/>
            </a:pPr>
            <a:r>
              <a:rPr lang="en-US" sz="3000" u="sng" cap="none" dirty="0">
                <a:solidFill>
                  <a:srgbClr val="4F7DB9"/>
                </a:solidFill>
              </a:rPr>
              <a:t>Past Activities</a:t>
            </a:r>
          </a:p>
        </p:txBody>
      </p:sp>
      <p:sp>
        <p:nvSpPr>
          <p:cNvPr id="3075" name="Content Placeholder 2"/>
          <p:cNvSpPr>
            <a:spLocks noGrp="1"/>
          </p:cNvSpPr>
          <p:nvPr>
            <p:ph idx="1"/>
          </p:nvPr>
        </p:nvSpPr>
        <p:spPr>
          <a:xfrm>
            <a:off x="304800" y="2057400"/>
            <a:ext cx="8610600" cy="3429000"/>
          </a:xfrm>
        </p:spPr>
        <p:txBody>
          <a:bodyPr lIns="0" rIns="0">
            <a:normAutofit/>
          </a:bodyPr>
          <a:lstStyle/>
          <a:p>
            <a:pPr marL="457200" lvl="1" indent="-457200">
              <a:lnSpc>
                <a:spcPct val="150000"/>
              </a:lnSpc>
              <a:buFont typeface="Wingdings" panose="05000000000000000000" pitchFamily="2" charset="2"/>
              <a:buChar char="Ø"/>
            </a:pPr>
            <a:r>
              <a:rPr lang="en-US" sz="2400" dirty="0">
                <a:ln w="3175" cmpd="sng">
                  <a:noFill/>
                </a:ln>
                <a:solidFill>
                  <a:srgbClr val="4F7DB9"/>
                </a:solidFill>
                <a:latin typeface="+mj-lt"/>
                <a:ea typeface="+mj-ea"/>
                <a:cs typeface="+mj-cs"/>
              </a:rPr>
              <a:t>ET  </a:t>
            </a:r>
            <a:r>
              <a:rPr lang="en-US" sz="2400" dirty="0">
                <a:ln w="3175" cmpd="sng">
                  <a:noFill/>
                </a:ln>
                <a:solidFill>
                  <a:srgbClr val="4F7DB9"/>
                </a:solidFill>
                <a:latin typeface="+mj-lt"/>
                <a:ea typeface="+mj-ea"/>
                <a:cs typeface="+mj-cs"/>
                <a:hlinkClick r:id="rId2" action="ppaction://hlinkfile"/>
              </a:rPr>
              <a:t>Brochures</a:t>
            </a:r>
            <a:endParaRPr lang="en-US" sz="2400" dirty="0">
              <a:ln w="3175" cmpd="sng">
                <a:noFill/>
              </a:ln>
              <a:solidFill>
                <a:srgbClr val="4F7DB9"/>
              </a:solidFill>
              <a:latin typeface="+mj-lt"/>
              <a:ea typeface="+mj-ea"/>
              <a:cs typeface="+mj-cs"/>
            </a:endParaRPr>
          </a:p>
          <a:p>
            <a:pPr marL="0" indent="0">
              <a:buNone/>
            </a:pPr>
            <a:endParaRPr lang="en-US" sz="2000" dirty="0"/>
          </a:p>
        </p:txBody>
      </p:sp>
    </p:spTree>
    <p:extLst>
      <p:ext uri="{BB962C8B-B14F-4D97-AF65-F5344CB8AC3E}">
        <p14:creationId xmlns:p14="http://schemas.microsoft.com/office/powerpoint/2010/main" val="3291781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610600" cy="1143000"/>
          </a:xfrm>
        </p:spPr>
        <p:txBody>
          <a:bodyPr>
            <a:normAutofit/>
          </a:bodyPr>
          <a:lstStyle/>
          <a:p>
            <a:pPr algn="ctr" fontAlgn="auto">
              <a:spcAft>
                <a:spcPts val="0"/>
              </a:spcAft>
              <a:defRPr/>
            </a:pPr>
            <a:r>
              <a:rPr lang="en-US" sz="3000" u="sng" cap="none" dirty="0">
                <a:solidFill>
                  <a:srgbClr val="4F7DB9"/>
                </a:solidFill>
              </a:rPr>
              <a:t>Past Activities List</a:t>
            </a:r>
          </a:p>
        </p:txBody>
      </p:sp>
      <p:sp>
        <p:nvSpPr>
          <p:cNvPr id="3075" name="Content Placeholder 2"/>
          <p:cNvSpPr>
            <a:spLocks noGrp="1"/>
          </p:cNvSpPr>
          <p:nvPr>
            <p:ph idx="1"/>
          </p:nvPr>
        </p:nvSpPr>
        <p:spPr>
          <a:xfrm>
            <a:off x="304800" y="2057400"/>
            <a:ext cx="8610600" cy="3429000"/>
          </a:xfrm>
        </p:spPr>
        <p:txBody>
          <a:bodyPr lIns="0" rIns="0">
            <a:normAutofit/>
          </a:bodyPr>
          <a:lstStyle/>
          <a:p>
            <a:pPr marL="457200" lvl="1" indent="-457200">
              <a:lnSpc>
                <a:spcPct val="150000"/>
              </a:lnSpc>
              <a:buFont typeface="Wingdings" panose="05000000000000000000" pitchFamily="2" charset="2"/>
              <a:buChar char="Ø"/>
            </a:pPr>
            <a:r>
              <a:rPr lang="en-US" sz="2400" dirty="0">
                <a:ln w="3175" cmpd="sng">
                  <a:noFill/>
                </a:ln>
                <a:solidFill>
                  <a:srgbClr val="4F7DB9"/>
                </a:solidFill>
                <a:latin typeface="+mj-lt"/>
                <a:ea typeface="+mj-ea"/>
                <a:cs typeface="+mj-cs"/>
              </a:rPr>
              <a:t>ET  Brochures</a:t>
            </a:r>
          </a:p>
          <a:p>
            <a:pPr marL="457200" indent="-457200">
              <a:lnSpc>
                <a:spcPct val="150000"/>
              </a:lnSpc>
              <a:buFont typeface="Wingdings" panose="05000000000000000000" pitchFamily="2" charset="2"/>
              <a:buChar char="Ø"/>
            </a:pPr>
            <a:r>
              <a:rPr lang="en-US" dirty="0">
                <a:ln w="3175" cmpd="sng">
                  <a:noFill/>
                </a:ln>
                <a:solidFill>
                  <a:srgbClr val="4F7DB9"/>
                </a:solidFill>
              </a:rPr>
              <a:t>ETC/ASEE Official Position Statements re. GS-0800 &amp; PE Licensure </a:t>
            </a:r>
          </a:p>
          <a:p>
            <a:pPr marL="0" lvl="1" indent="0">
              <a:lnSpc>
                <a:spcPct val="150000"/>
              </a:lnSpc>
              <a:buNone/>
            </a:pPr>
            <a:endParaRPr lang="en-US" sz="2200" dirty="0">
              <a:ln w="3175" cmpd="sng">
                <a:noFill/>
              </a:ln>
              <a:solidFill>
                <a:srgbClr val="4F7DB9"/>
              </a:solidFill>
            </a:endParaRPr>
          </a:p>
          <a:p>
            <a:pPr marL="457200" indent="-457200">
              <a:buFont typeface="Wingdings" panose="05000000000000000000" pitchFamily="2" charset="2"/>
              <a:buChar char="Ø"/>
            </a:pPr>
            <a:endParaRPr lang="en-US" sz="2000" dirty="0"/>
          </a:p>
        </p:txBody>
      </p:sp>
    </p:spTree>
    <p:extLst>
      <p:ext uri="{BB962C8B-B14F-4D97-AF65-F5344CB8AC3E}">
        <p14:creationId xmlns:p14="http://schemas.microsoft.com/office/powerpoint/2010/main" val="990091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3752"/>
            <a:ext cx="8229600" cy="864047"/>
          </a:xfrm>
        </p:spPr>
        <p:txBody>
          <a:bodyPr anchor="t">
            <a:noAutofit/>
          </a:bodyPr>
          <a:lstStyle/>
          <a:p>
            <a:pPr algn="ctr" fontAlgn="auto">
              <a:spcAft>
                <a:spcPts val="0"/>
              </a:spcAft>
              <a:defRPr/>
            </a:pPr>
            <a:r>
              <a:rPr lang="en-US" sz="3000" u="sng" cap="none" dirty="0">
                <a:solidFill>
                  <a:srgbClr val="4F7DB9"/>
                </a:solidFill>
              </a:rPr>
              <a:t>ETC Position re. GS-0800</a:t>
            </a:r>
            <a:br>
              <a:rPr lang="en-US" sz="3000" u="sng" cap="none" dirty="0">
                <a:solidFill>
                  <a:srgbClr val="4F7DB9"/>
                </a:solidFill>
              </a:rPr>
            </a:br>
            <a:r>
              <a:rPr lang="en-US" sz="2000" cap="none" dirty="0">
                <a:solidFill>
                  <a:srgbClr val="4F7DB9"/>
                </a:solidFill>
              </a:rPr>
              <a:t>Approved by ASEE Board</a:t>
            </a:r>
            <a:endParaRPr lang="en-US" sz="2000" u="sng" cap="none" dirty="0">
              <a:solidFill>
                <a:srgbClr val="4F7DB9"/>
              </a:solidFill>
            </a:endParaRPr>
          </a:p>
        </p:txBody>
      </p:sp>
      <p:sp>
        <p:nvSpPr>
          <p:cNvPr id="3075" name="Content Placeholder 2"/>
          <p:cNvSpPr>
            <a:spLocks noGrp="1"/>
          </p:cNvSpPr>
          <p:nvPr>
            <p:ph idx="1"/>
          </p:nvPr>
        </p:nvSpPr>
        <p:spPr>
          <a:xfrm>
            <a:off x="457200" y="1752600"/>
            <a:ext cx="8229600" cy="4800600"/>
          </a:xfrm>
        </p:spPr>
        <p:txBody>
          <a:bodyPr lIns="0" rIns="0">
            <a:noAutofit/>
          </a:bodyPr>
          <a:lstStyle/>
          <a:p>
            <a:r>
              <a:rPr lang="en-US" sz="1800" u="sng" dirty="0">
                <a:solidFill>
                  <a:schemeClr val="accent6">
                    <a:lumMod val="75000"/>
                  </a:schemeClr>
                </a:solidFill>
              </a:rPr>
              <a:t>Position</a:t>
            </a:r>
            <a:r>
              <a:rPr lang="en-US" sz="1800" dirty="0">
                <a:solidFill>
                  <a:schemeClr val="accent6">
                    <a:lumMod val="75000"/>
                  </a:schemeClr>
                </a:solidFill>
              </a:rPr>
              <a:t>:</a:t>
            </a:r>
          </a:p>
          <a:p>
            <a:pPr marL="230188" indent="0">
              <a:buNone/>
            </a:pPr>
            <a:r>
              <a:rPr lang="en-US" sz="1800" dirty="0">
                <a:solidFill>
                  <a:schemeClr val="accent6">
                    <a:lumMod val="75000"/>
                  </a:schemeClr>
                </a:solidFill>
              </a:rPr>
              <a:t>The ASEE Engineering Technology Council (ETC) strongly recommends that the Office of Personnel Management revise the GS-0800 general classification standard such that it recognizes successful completion of either ABET-accredited Engineering or an ABET-accredited Engineering Technology Bachelor of Science degree as meeting ‘basic requirements’ for applicants to entry-level engineering positions.  Such change would reflect current industry practice, increase the size of the engineering applicant pool, and thus increase the diversity of the nation’s engineering workforce.  </a:t>
            </a:r>
          </a:p>
          <a:p>
            <a:r>
              <a:rPr lang="en-US" sz="1800" u="sng" dirty="0">
                <a:solidFill>
                  <a:schemeClr val="accent6">
                    <a:lumMod val="75000"/>
                  </a:schemeClr>
                </a:solidFill>
              </a:rPr>
              <a:t>Qualifying Statements</a:t>
            </a:r>
            <a:r>
              <a:rPr lang="en-US" sz="1800" dirty="0">
                <a:solidFill>
                  <a:schemeClr val="accent6">
                    <a:lumMod val="75000"/>
                  </a:schemeClr>
                </a:solidFill>
              </a:rPr>
              <a:t>:</a:t>
            </a:r>
          </a:p>
          <a:p>
            <a:pPr marL="230188" indent="0">
              <a:buNone/>
            </a:pPr>
            <a:r>
              <a:rPr lang="en-US" sz="1800" dirty="0">
                <a:solidFill>
                  <a:schemeClr val="accent6">
                    <a:lumMod val="75000"/>
                  </a:schemeClr>
                </a:solidFill>
              </a:rPr>
              <a:t>This GS-0800 standard defines entry to the minimum level of federal engineering jobs, and it is supplemented by other standards that many federal agencies use to define specialized roles.  As with all jobs, career progression may well require experience and/or additional training.  This position statement seeks only to open the first door, with the full understanding that it is up to the individual to advance from there.</a:t>
            </a:r>
          </a:p>
        </p:txBody>
      </p:sp>
    </p:spTree>
    <p:extLst>
      <p:ext uri="{BB962C8B-B14F-4D97-AF65-F5344CB8AC3E}">
        <p14:creationId xmlns:p14="http://schemas.microsoft.com/office/powerpoint/2010/main" val="4178114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83752"/>
            <a:ext cx="8763000" cy="1092647"/>
          </a:xfrm>
        </p:spPr>
        <p:txBody>
          <a:bodyPr anchor="t">
            <a:noAutofit/>
          </a:bodyPr>
          <a:lstStyle/>
          <a:p>
            <a:pPr algn="ctr" fontAlgn="auto">
              <a:lnSpc>
                <a:spcPct val="100000"/>
              </a:lnSpc>
              <a:spcBef>
                <a:spcPts val="1200"/>
              </a:spcBef>
              <a:spcAft>
                <a:spcPts val="600"/>
              </a:spcAft>
              <a:defRPr/>
            </a:pPr>
            <a:r>
              <a:rPr lang="en-US" sz="3000" u="sng" cap="none" dirty="0">
                <a:solidFill>
                  <a:srgbClr val="4F7DB9"/>
                </a:solidFill>
              </a:rPr>
              <a:t>ETC Position re. Professional Registration</a:t>
            </a:r>
            <a:br>
              <a:rPr lang="en-US" sz="3000" u="sng" cap="none" dirty="0">
                <a:solidFill>
                  <a:srgbClr val="4F7DB9"/>
                </a:solidFill>
              </a:rPr>
            </a:br>
            <a:r>
              <a:rPr lang="en-US" sz="1800" cap="none" dirty="0">
                <a:solidFill>
                  <a:srgbClr val="4F7DB9"/>
                </a:solidFill>
              </a:rPr>
              <a:t>Updated January 2020 &amp; is </a:t>
            </a:r>
            <a:r>
              <a:rPr lang="en-US" sz="1800" u="sng" cap="none" dirty="0">
                <a:solidFill>
                  <a:schemeClr val="accent1"/>
                </a:solidFill>
              </a:rPr>
              <a:t>to be Submitted </a:t>
            </a:r>
            <a:r>
              <a:rPr lang="en-US" sz="1800" cap="none" dirty="0">
                <a:solidFill>
                  <a:srgbClr val="4F7DB9"/>
                </a:solidFill>
              </a:rPr>
              <a:t>to ASEE Board</a:t>
            </a:r>
          </a:p>
        </p:txBody>
      </p:sp>
      <p:sp>
        <p:nvSpPr>
          <p:cNvPr id="3075" name="Content Placeholder 2"/>
          <p:cNvSpPr>
            <a:spLocks noGrp="1"/>
          </p:cNvSpPr>
          <p:nvPr>
            <p:ph idx="1"/>
          </p:nvPr>
        </p:nvSpPr>
        <p:spPr>
          <a:xfrm>
            <a:off x="381000" y="1697180"/>
            <a:ext cx="8458200" cy="4577067"/>
          </a:xfrm>
        </p:spPr>
        <p:txBody>
          <a:bodyPr lIns="0" rIns="0">
            <a:noAutofit/>
          </a:bodyPr>
          <a:lstStyle/>
          <a:p>
            <a:r>
              <a:rPr lang="en-US" sz="1800" u="sng" dirty="0">
                <a:solidFill>
                  <a:schemeClr val="accent6">
                    <a:lumMod val="75000"/>
                  </a:schemeClr>
                </a:solidFill>
              </a:rPr>
              <a:t>Position</a:t>
            </a:r>
            <a:r>
              <a:rPr lang="en-US" sz="1800" dirty="0">
                <a:solidFill>
                  <a:schemeClr val="accent6">
                    <a:lumMod val="75000"/>
                  </a:schemeClr>
                </a:solidFill>
              </a:rPr>
              <a:t>:</a:t>
            </a:r>
          </a:p>
          <a:p>
            <a:pPr marL="230188" indent="0">
              <a:buNone/>
            </a:pPr>
            <a:r>
              <a:rPr lang="en-US" sz="1800" dirty="0">
                <a:solidFill>
                  <a:schemeClr val="accent6">
                    <a:lumMod val="75000"/>
                  </a:schemeClr>
                </a:solidFill>
              </a:rPr>
              <a:t>The American Society of Engineering Educators, a society made up of educators in both Engineering and Engineering Technology programs, strongly supports the position that baccalaureate graduates from ETAC/ABET accredited Engineering Technology programs are fully capable of protecting the health, safety and welfare of the public and should, therefore, be eligible, without additional requirements, to become Licensed Professional Engineers.</a:t>
            </a:r>
          </a:p>
          <a:p>
            <a:r>
              <a:rPr lang="en-US" sz="1800" u="sng" dirty="0">
                <a:solidFill>
                  <a:schemeClr val="accent6">
                    <a:lumMod val="75000"/>
                  </a:schemeClr>
                </a:solidFill>
              </a:rPr>
              <a:t>Qualifying Statements</a:t>
            </a:r>
            <a:r>
              <a:rPr lang="en-US" sz="1800" dirty="0">
                <a:solidFill>
                  <a:schemeClr val="accent6">
                    <a:lumMod val="75000"/>
                  </a:schemeClr>
                </a:solidFill>
              </a:rPr>
              <a:t>:</a:t>
            </a:r>
          </a:p>
          <a:p>
            <a:pPr marL="285750" indent="0">
              <a:buNone/>
            </a:pPr>
            <a:r>
              <a:rPr lang="en-US" sz="1800" dirty="0">
                <a:solidFill>
                  <a:schemeClr val="accent6">
                    <a:lumMod val="75000"/>
                  </a:schemeClr>
                </a:solidFill>
              </a:rPr>
              <a:t>There is no expectation that any of the requirements for licensure be changed other than to make ETAC/ABET baccalaureate graduates eligible to sit for all required exams and be able to accrue experience in the same way and at the same rate as EAC/ABET graduates. Nor is there an expectation that any industry-based need for licensing be changed. </a:t>
            </a:r>
          </a:p>
        </p:txBody>
      </p:sp>
    </p:spTree>
    <p:extLst>
      <p:ext uri="{BB962C8B-B14F-4D97-AF65-F5344CB8AC3E}">
        <p14:creationId xmlns:p14="http://schemas.microsoft.com/office/powerpoint/2010/main" val="692590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610600" cy="1143000"/>
          </a:xfrm>
        </p:spPr>
        <p:txBody>
          <a:bodyPr>
            <a:normAutofit/>
          </a:bodyPr>
          <a:lstStyle/>
          <a:p>
            <a:pPr algn="ctr" fontAlgn="auto">
              <a:spcAft>
                <a:spcPts val="0"/>
              </a:spcAft>
              <a:defRPr/>
            </a:pPr>
            <a:r>
              <a:rPr lang="en-US" sz="3000" u="sng" cap="none" dirty="0">
                <a:solidFill>
                  <a:srgbClr val="4F7DB9"/>
                </a:solidFill>
              </a:rPr>
              <a:t>Past Activities</a:t>
            </a:r>
          </a:p>
        </p:txBody>
      </p:sp>
      <p:sp>
        <p:nvSpPr>
          <p:cNvPr id="3075" name="Content Placeholder 2"/>
          <p:cNvSpPr>
            <a:spLocks noGrp="1"/>
          </p:cNvSpPr>
          <p:nvPr>
            <p:ph idx="1"/>
          </p:nvPr>
        </p:nvSpPr>
        <p:spPr>
          <a:xfrm>
            <a:off x="304800" y="2057400"/>
            <a:ext cx="8610600" cy="3429000"/>
          </a:xfrm>
        </p:spPr>
        <p:txBody>
          <a:bodyPr lIns="0" rIns="0">
            <a:normAutofit/>
          </a:bodyPr>
          <a:lstStyle/>
          <a:p>
            <a:pPr marL="457200" lvl="1" indent="-457200">
              <a:lnSpc>
                <a:spcPct val="150000"/>
              </a:lnSpc>
              <a:buFont typeface="Wingdings" panose="05000000000000000000" pitchFamily="2" charset="2"/>
              <a:buChar char="Ø"/>
            </a:pPr>
            <a:r>
              <a:rPr lang="en-US" sz="2400" dirty="0">
                <a:ln w="3175" cmpd="sng">
                  <a:noFill/>
                </a:ln>
                <a:solidFill>
                  <a:srgbClr val="4F7DB9"/>
                </a:solidFill>
                <a:latin typeface="+mj-lt"/>
                <a:ea typeface="+mj-ea"/>
                <a:cs typeface="+mj-cs"/>
              </a:rPr>
              <a:t>ET  Brochures</a:t>
            </a:r>
          </a:p>
          <a:p>
            <a:pPr marL="457200" indent="-457200">
              <a:lnSpc>
                <a:spcPct val="150000"/>
              </a:lnSpc>
              <a:buFont typeface="Wingdings" panose="05000000000000000000" pitchFamily="2" charset="2"/>
              <a:buChar char="Ø"/>
            </a:pPr>
            <a:r>
              <a:rPr lang="en-US" dirty="0">
                <a:ln w="3175" cmpd="sng">
                  <a:noFill/>
                </a:ln>
                <a:solidFill>
                  <a:srgbClr val="4F7DB9"/>
                </a:solidFill>
              </a:rPr>
              <a:t>ETC/ASEE Official Position Statements re. GS-0800 &amp; PE Licensure</a:t>
            </a:r>
          </a:p>
          <a:p>
            <a:pPr marL="457200" indent="-457200">
              <a:lnSpc>
                <a:spcPct val="150000"/>
              </a:lnSpc>
              <a:buFont typeface="Wingdings" panose="05000000000000000000" pitchFamily="2" charset="2"/>
              <a:buChar char="Ø"/>
            </a:pPr>
            <a:r>
              <a:rPr lang="en-US" dirty="0">
                <a:ln w="3175" cmpd="sng">
                  <a:noFill/>
                </a:ln>
                <a:solidFill>
                  <a:srgbClr val="4F7DB9"/>
                </a:solidFill>
                <a:hlinkClick r:id="rId2" action="ppaction://hlinkpres?slideindex=1&amp;slidetitle="/>
              </a:rPr>
              <a:t>Industry Survey </a:t>
            </a:r>
            <a:r>
              <a:rPr lang="en-US" dirty="0">
                <a:ln w="3175" cmpd="sng">
                  <a:noFill/>
                </a:ln>
                <a:solidFill>
                  <a:srgbClr val="4F7DB9"/>
                </a:solidFill>
              </a:rPr>
              <a:t>– Are BS-ET Graduates Capable of Becoming Registered Professional Engineers</a:t>
            </a:r>
          </a:p>
          <a:p>
            <a:pPr marL="0" lvl="1" indent="0">
              <a:lnSpc>
                <a:spcPct val="150000"/>
              </a:lnSpc>
              <a:buNone/>
            </a:pPr>
            <a:endParaRPr lang="en-US" sz="2200" dirty="0">
              <a:ln w="3175" cmpd="sng">
                <a:noFill/>
              </a:ln>
              <a:solidFill>
                <a:srgbClr val="4F7DB9"/>
              </a:solidFill>
            </a:endParaRPr>
          </a:p>
          <a:p>
            <a:pPr marL="457200" indent="-457200">
              <a:buFont typeface="Wingdings" panose="05000000000000000000" pitchFamily="2" charset="2"/>
              <a:buChar char="Ø"/>
            </a:pPr>
            <a:endParaRPr lang="en-US" sz="2000" dirty="0"/>
          </a:p>
        </p:txBody>
      </p:sp>
    </p:spTree>
    <p:extLst>
      <p:ext uri="{BB962C8B-B14F-4D97-AF65-F5344CB8AC3E}">
        <p14:creationId xmlns:p14="http://schemas.microsoft.com/office/powerpoint/2010/main" val="4273564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Ongoing Activities - Update</a:t>
            </a:r>
          </a:p>
        </p:txBody>
      </p:sp>
      <p:sp>
        <p:nvSpPr>
          <p:cNvPr id="3075" name="Content Placeholder 2"/>
          <p:cNvSpPr>
            <a:spLocks noGrp="1"/>
          </p:cNvSpPr>
          <p:nvPr>
            <p:ph idx="1"/>
          </p:nvPr>
        </p:nvSpPr>
        <p:spPr>
          <a:xfrm>
            <a:off x="457200" y="1371600"/>
            <a:ext cx="8229600" cy="4953000"/>
          </a:xfrm>
        </p:spPr>
        <p:txBody>
          <a:bodyPr>
            <a:normAutofit/>
          </a:bodyPr>
          <a:lstStyle/>
          <a:p>
            <a:pPr marL="457200" indent="-457200">
              <a:lnSpc>
                <a:spcPct val="150000"/>
              </a:lnSpc>
              <a:spcBef>
                <a:spcPts val="600"/>
              </a:spcBef>
              <a:buFont typeface="Wingdings" panose="05000000000000000000" pitchFamily="2" charset="2"/>
              <a:buChar char="Ø"/>
            </a:pPr>
            <a:endParaRPr lang="en-US" dirty="0">
              <a:ln w="3175" cmpd="sng">
                <a:noFill/>
              </a:ln>
              <a:solidFill>
                <a:srgbClr val="4F7DB9"/>
              </a:solidFill>
            </a:endParaRPr>
          </a:p>
          <a:p>
            <a:pPr marL="457200" indent="-457200">
              <a:lnSpc>
                <a:spcPct val="150000"/>
              </a:lnSpc>
              <a:spcBef>
                <a:spcPts val="0"/>
              </a:spcBef>
              <a:buFont typeface="Wingdings" panose="05000000000000000000" pitchFamily="2" charset="2"/>
              <a:buChar char="Ø"/>
            </a:pPr>
            <a:r>
              <a:rPr lang="en-US" dirty="0">
                <a:ln w="3175" cmpd="sng">
                  <a:noFill/>
                </a:ln>
                <a:solidFill>
                  <a:srgbClr val="4F7DB9"/>
                </a:solidFill>
              </a:rPr>
              <a:t>Minorities &amp; Under-Represented Groups in ET – </a:t>
            </a:r>
            <a:r>
              <a:rPr lang="en-US" dirty="0">
                <a:ln w="3175" cmpd="sng">
                  <a:noFill/>
                </a:ln>
                <a:solidFill>
                  <a:srgbClr val="4F7DB9"/>
                </a:solidFill>
                <a:hlinkClick r:id="rId2" action="ppaction://hlinkpres?slideindex=1&amp;slidetitle="/>
              </a:rPr>
              <a:t>Betsy Dell</a:t>
            </a:r>
            <a:endParaRPr lang="en-US" dirty="0">
              <a:ln w="3175" cmpd="sng">
                <a:noFill/>
              </a:ln>
              <a:solidFill>
                <a:srgbClr val="4F7DB9"/>
              </a:solidFill>
            </a:endParaRPr>
          </a:p>
          <a:p>
            <a:pPr marL="0" indent="0">
              <a:buNone/>
            </a:pPr>
            <a:endParaRPr lang="en-US" dirty="0">
              <a:ln w="3175" cmpd="sng">
                <a:noFill/>
              </a:ln>
              <a:solidFill>
                <a:schemeClr val="accent1"/>
              </a:solidFill>
              <a:latin typeface="+mj-lt"/>
              <a:ea typeface="+mj-ea"/>
              <a:cs typeface="+mj-cs"/>
            </a:endParaRPr>
          </a:p>
        </p:txBody>
      </p:sp>
    </p:spTree>
    <p:extLst>
      <p:ext uri="{BB962C8B-B14F-4D97-AF65-F5344CB8AC3E}">
        <p14:creationId xmlns:p14="http://schemas.microsoft.com/office/powerpoint/2010/main" val="1738969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Ongoing Activities - Update</a:t>
            </a:r>
          </a:p>
        </p:txBody>
      </p:sp>
      <p:sp>
        <p:nvSpPr>
          <p:cNvPr id="3075" name="Content Placeholder 2"/>
          <p:cNvSpPr>
            <a:spLocks noGrp="1"/>
          </p:cNvSpPr>
          <p:nvPr>
            <p:ph idx="1"/>
          </p:nvPr>
        </p:nvSpPr>
        <p:spPr>
          <a:xfrm>
            <a:off x="533400" y="1371600"/>
            <a:ext cx="8229600" cy="4953000"/>
          </a:xfrm>
        </p:spPr>
        <p:txBody>
          <a:bodyPr>
            <a:normAutofit lnSpcReduction="10000"/>
          </a:bodyPr>
          <a:lstStyle/>
          <a:p>
            <a:pPr marL="457200" indent="-457200">
              <a:lnSpc>
                <a:spcPct val="150000"/>
              </a:lnSpc>
              <a:spcBef>
                <a:spcPts val="600"/>
              </a:spcBef>
              <a:buFont typeface="Wingdings" panose="05000000000000000000" pitchFamily="2" charset="2"/>
              <a:buChar char="Ø"/>
            </a:pPr>
            <a:endParaRPr lang="en-US" dirty="0">
              <a:ln w="3175" cmpd="sng">
                <a:noFill/>
              </a:ln>
              <a:solidFill>
                <a:srgbClr val="4F7DB9"/>
              </a:solidFill>
            </a:endParaRPr>
          </a:p>
          <a:p>
            <a:pPr marL="457200" indent="-457200">
              <a:lnSpc>
                <a:spcPct val="150000"/>
              </a:lnSpc>
              <a:spcBef>
                <a:spcPts val="0"/>
              </a:spcBef>
              <a:buFont typeface="Wingdings" panose="05000000000000000000" pitchFamily="2" charset="2"/>
              <a:buChar char="Ø"/>
            </a:pPr>
            <a:r>
              <a:rPr lang="en-US" dirty="0">
                <a:ln w="3175" cmpd="sng">
                  <a:noFill/>
                </a:ln>
                <a:solidFill>
                  <a:srgbClr val="4F7DB9"/>
                </a:solidFill>
              </a:rPr>
              <a:t>Minorities &amp; Under-Represented Groups in ET</a:t>
            </a:r>
          </a:p>
          <a:p>
            <a:pPr marL="457200" indent="-457200">
              <a:lnSpc>
                <a:spcPct val="150000"/>
              </a:lnSpc>
              <a:buFont typeface="Wingdings" panose="05000000000000000000" pitchFamily="2" charset="2"/>
              <a:buChar char="Ø"/>
            </a:pPr>
            <a:r>
              <a:rPr lang="en-US" dirty="0">
                <a:ln w="3175" cmpd="sng">
                  <a:noFill/>
                </a:ln>
                <a:solidFill>
                  <a:srgbClr val="4F7DB9"/>
                </a:solidFill>
              </a:rPr>
              <a:t>NSPE/NCEES &amp; Professional Licensure Opportunities for BS-ET Grads – </a:t>
            </a:r>
            <a:r>
              <a:rPr lang="en-US" dirty="0">
                <a:ln w="3175" cmpd="sng">
                  <a:noFill/>
                </a:ln>
                <a:solidFill>
                  <a:srgbClr val="4F7DB9"/>
                </a:solidFill>
                <a:hlinkClick r:id="rId2" action="ppaction://hlinkpres?slideindex=1&amp;slidetitle="/>
              </a:rPr>
              <a:t> Marty </a:t>
            </a:r>
            <a:r>
              <a:rPr lang="en-US" dirty="0" err="1">
                <a:ln w="3175" cmpd="sng">
                  <a:noFill/>
                </a:ln>
                <a:solidFill>
                  <a:srgbClr val="4F7DB9"/>
                </a:solidFill>
                <a:hlinkClick r:id="rId2" action="ppaction://hlinkpres?slideindex=1&amp;slidetitle="/>
              </a:rPr>
              <a:t>Gorden</a:t>
            </a:r>
            <a:r>
              <a:rPr lang="en-US" dirty="0">
                <a:ln w="3175" cmpd="sng">
                  <a:noFill/>
                </a:ln>
                <a:solidFill>
                  <a:srgbClr val="4F7DB9"/>
                </a:solidFill>
              </a:rPr>
              <a:t> </a:t>
            </a:r>
          </a:p>
          <a:p>
            <a:pPr marL="0" indent="0">
              <a:buNone/>
            </a:pPr>
            <a:endParaRPr lang="en-US" dirty="0">
              <a:ln w="3175" cmpd="sng">
                <a:noFill/>
              </a:ln>
              <a:solidFill>
                <a:schemeClr val="accent1"/>
              </a:solidFill>
              <a:latin typeface="+mj-lt"/>
              <a:ea typeface="+mj-ea"/>
              <a:cs typeface="+mj-cs"/>
            </a:endParaRPr>
          </a:p>
          <a:p>
            <a:pPr marL="0" indent="0">
              <a:buNone/>
            </a:pPr>
            <a:endParaRPr lang="en-US" dirty="0">
              <a:ln w="3175" cmpd="sng">
                <a:noFill/>
              </a:ln>
              <a:solidFill>
                <a:schemeClr val="accent1"/>
              </a:solidFill>
              <a:latin typeface="+mj-lt"/>
              <a:ea typeface="+mj-ea"/>
              <a:cs typeface="+mj-cs"/>
            </a:endParaRPr>
          </a:p>
          <a:p>
            <a:pPr marL="0" indent="0">
              <a:buNone/>
            </a:pPr>
            <a:endParaRPr lang="en-US" dirty="0">
              <a:ln w="3175" cmpd="sng">
                <a:noFill/>
              </a:ln>
              <a:solidFill>
                <a:schemeClr val="accent1"/>
              </a:solidFill>
              <a:latin typeface="+mj-lt"/>
              <a:ea typeface="+mj-ea"/>
              <a:cs typeface="+mj-cs"/>
            </a:endParaRPr>
          </a:p>
          <a:p>
            <a:pPr marL="0" indent="0">
              <a:buNone/>
            </a:pPr>
            <a:endParaRPr lang="en-US" dirty="0">
              <a:ln w="3175" cmpd="sng">
                <a:noFill/>
              </a:ln>
              <a:solidFill>
                <a:schemeClr val="accent1"/>
              </a:solidFill>
              <a:latin typeface="+mj-lt"/>
              <a:ea typeface="+mj-ea"/>
              <a:cs typeface="+mj-cs"/>
            </a:endParaRPr>
          </a:p>
          <a:p>
            <a:pPr marL="0" indent="0">
              <a:buNone/>
            </a:pPr>
            <a:endParaRPr lang="en-US" dirty="0">
              <a:ln w="3175" cmpd="sng">
                <a:noFill/>
              </a:ln>
              <a:solidFill>
                <a:schemeClr val="accent1"/>
              </a:solidFill>
              <a:latin typeface="+mj-lt"/>
              <a:ea typeface="+mj-ea"/>
              <a:cs typeface="+mj-cs"/>
            </a:endParaRPr>
          </a:p>
          <a:p>
            <a:pPr marL="0" indent="0">
              <a:buNone/>
            </a:pPr>
            <a:endParaRPr lang="en-US" dirty="0">
              <a:ln w="3175" cmpd="sng">
                <a:noFill/>
              </a:ln>
              <a:solidFill>
                <a:schemeClr val="accent1"/>
              </a:solidFill>
              <a:latin typeface="+mj-lt"/>
              <a:ea typeface="+mj-ea"/>
              <a:cs typeface="+mj-cs"/>
            </a:endParaRPr>
          </a:p>
          <a:p>
            <a:pPr marL="0" indent="0">
              <a:buNone/>
              <a:tabLst>
                <a:tab pos="228600" algn="l"/>
                <a:tab pos="3200400" algn="l"/>
                <a:tab pos="6400800" algn="l"/>
              </a:tabLst>
            </a:pPr>
            <a:r>
              <a:rPr lang="en-US" dirty="0">
                <a:ln w="3175" cmpd="sng">
                  <a:noFill/>
                </a:ln>
                <a:solidFill>
                  <a:schemeClr val="accent1"/>
                </a:solidFill>
                <a:latin typeface="+mj-lt"/>
                <a:ea typeface="+mj-ea"/>
                <a:cs typeface="+mj-cs"/>
              </a:rPr>
              <a:t>			</a:t>
            </a:r>
            <a:endParaRPr lang="en-US" dirty="0">
              <a:ln w="3175" cmpd="sng">
                <a:noFill/>
              </a:ln>
              <a:solidFill>
                <a:schemeClr val="accent6"/>
              </a:solidFill>
              <a:latin typeface="+mj-lt"/>
              <a:ea typeface="+mj-ea"/>
              <a:cs typeface="+mj-cs"/>
            </a:endParaRPr>
          </a:p>
        </p:txBody>
      </p:sp>
    </p:spTree>
    <p:extLst>
      <p:ext uri="{BB962C8B-B14F-4D97-AF65-F5344CB8AC3E}">
        <p14:creationId xmlns:p14="http://schemas.microsoft.com/office/powerpoint/2010/main" val="2517425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Ongoing Activities - Update</a:t>
            </a:r>
          </a:p>
        </p:txBody>
      </p:sp>
      <p:sp>
        <p:nvSpPr>
          <p:cNvPr id="3075" name="Content Placeholder 2"/>
          <p:cNvSpPr>
            <a:spLocks noGrp="1"/>
          </p:cNvSpPr>
          <p:nvPr>
            <p:ph idx="1"/>
          </p:nvPr>
        </p:nvSpPr>
        <p:spPr>
          <a:xfrm>
            <a:off x="457200" y="1371600"/>
            <a:ext cx="8229600" cy="4953000"/>
          </a:xfrm>
        </p:spPr>
        <p:txBody>
          <a:bodyPr>
            <a:normAutofit/>
          </a:bodyPr>
          <a:lstStyle/>
          <a:p>
            <a:pPr marL="457200" indent="-457200">
              <a:lnSpc>
                <a:spcPct val="150000"/>
              </a:lnSpc>
              <a:spcBef>
                <a:spcPts val="600"/>
              </a:spcBef>
              <a:buFont typeface="Wingdings" panose="05000000000000000000" pitchFamily="2" charset="2"/>
              <a:buChar char="Ø"/>
            </a:pPr>
            <a:endParaRPr lang="en-US" dirty="0">
              <a:ln w="3175" cmpd="sng">
                <a:noFill/>
              </a:ln>
              <a:solidFill>
                <a:srgbClr val="4F7DB9"/>
              </a:solidFill>
            </a:endParaRPr>
          </a:p>
          <a:p>
            <a:pPr marL="457200" indent="-457200">
              <a:lnSpc>
                <a:spcPct val="150000"/>
              </a:lnSpc>
              <a:spcBef>
                <a:spcPts val="0"/>
              </a:spcBef>
              <a:buFont typeface="Wingdings" panose="05000000000000000000" pitchFamily="2" charset="2"/>
              <a:buChar char="Ø"/>
            </a:pPr>
            <a:r>
              <a:rPr lang="en-US" dirty="0">
                <a:ln w="3175" cmpd="sng">
                  <a:noFill/>
                </a:ln>
                <a:solidFill>
                  <a:srgbClr val="4F7DB9"/>
                </a:solidFill>
              </a:rPr>
              <a:t>Minorities &amp; Under-Represented Groups in ET</a:t>
            </a:r>
          </a:p>
          <a:p>
            <a:pPr marL="457200" indent="-457200">
              <a:lnSpc>
                <a:spcPct val="150000"/>
              </a:lnSpc>
              <a:buFont typeface="Wingdings" panose="05000000000000000000" pitchFamily="2" charset="2"/>
              <a:buChar char="Ø"/>
            </a:pPr>
            <a:r>
              <a:rPr lang="en-US" dirty="0">
                <a:ln w="3175" cmpd="sng">
                  <a:noFill/>
                </a:ln>
                <a:solidFill>
                  <a:srgbClr val="4F7DB9"/>
                </a:solidFill>
              </a:rPr>
              <a:t>NSPE/NCEES and Professional Licensure Opportunities for ET Grads</a:t>
            </a:r>
          </a:p>
          <a:p>
            <a:pPr marL="457200" indent="-457200">
              <a:lnSpc>
                <a:spcPct val="150000"/>
              </a:lnSpc>
              <a:buFont typeface="Wingdings" panose="05000000000000000000" pitchFamily="2" charset="2"/>
              <a:buChar char="Ø"/>
            </a:pPr>
            <a:r>
              <a:rPr lang="en-US" dirty="0">
                <a:ln w="3175" cmpd="sng">
                  <a:noFill/>
                </a:ln>
                <a:solidFill>
                  <a:srgbClr val="4F7DB9"/>
                </a:solidFill>
              </a:rPr>
              <a:t>PE Licensure of Faculty – </a:t>
            </a:r>
            <a:r>
              <a:rPr lang="en-US" dirty="0">
                <a:ln w="3175" cmpd="sng">
                  <a:noFill/>
                </a:ln>
                <a:solidFill>
                  <a:srgbClr val="4F7DB9"/>
                </a:solidFill>
                <a:hlinkClick r:id="rId2" action="ppaction://hlinkpres?slideindex=1&amp;slidetitle="/>
              </a:rPr>
              <a:t>Rob Weissbach</a:t>
            </a:r>
            <a:endParaRPr lang="en-US" dirty="0">
              <a:ln w="3175" cmpd="sng">
                <a:noFill/>
              </a:ln>
              <a:solidFill>
                <a:srgbClr val="4F7DB9"/>
              </a:solidFill>
            </a:endParaRPr>
          </a:p>
          <a:p>
            <a:pPr marL="0" indent="0">
              <a:buNone/>
            </a:pPr>
            <a:endParaRPr lang="en-US" dirty="0">
              <a:ln w="3175" cmpd="sng">
                <a:noFill/>
              </a:ln>
              <a:solidFill>
                <a:schemeClr val="accent1"/>
              </a:solidFill>
              <a:latin typeface="+mj-lt"/>
              <a:ea typeface="+mj-ea"/>
              <a:cs typeface="+mj-cs"/>
            </a:endParaRPr>
          </a:p>
        </p:txBody>
      </p:sp>
    </p:spTree>
    <p:extLst>
      <p:ext uri="{BB962C8B-B14F-4D97-AF65-F5344CB8AC3E}">
        <p14:creationId xmlns:p14="http://schemas.microsoft.com/office/powerpoint/2010/main" val="3333665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Current Activities - Update</a:t>
            </a:r>
          </a:p>
        </p:txBody>
      </p:sp>
      <p:sp>
        <p:nvSpPr>
          <p:cNvPr id="3075" name="Content Placeholder 2"/>
          <p:cNvSpPr>
            <a:spLocks noGrp="1"/>
          </p:cNvSpPr>
          <p:nvPr>
            <p:ph idx="1"/>
          </p:nvPr>
        </p:nvSpPr>
        <p:spPr>
          <a:xfrm>
            <a:off x="457200" y="1371600"/>
            <a:ext cx="8229600" cy="4953000"/>
          </a:xfrm>
        </p:spPr>
        <p:txBody>
          <a:bodyPr>
            <a:normAutofit/>
          </a:bodyPr>
          <a:lstStyle/>
          <a:p>
            <a:pPr marL="457200" indent="-457200">
              <a:lnSpc>
                <a:spcPct val="150000"/>
              </a:lnSpc>
              <a:spcBef>
                <a:spcPts val="600"/>
              </a:spcBef>
              <a:buFont typeface="Wingdings" panose="05000000000000000000" pitchFamily="2" charset="2"/>
              <a:buChar char="Ø"/>
            </a:pPr>
            <a:endParaRPr lang="en-US" dirty="0">
              <a:ln w="3175" cmpd="sng">
                <a:noFill/>
              </a:ln>
              <a:solidFill>
                <a:srgbClr val="4F7DB9"/>
              </a:solidFill>
            </a:endParaRPr>
          </a:p>
          <a:p>
            <a:pPr marL="457200" indent="-457200">
              <a:lnSpc>
                <a:spcPct val="150000"/>
              </a:lnSpc>
              <a:spcBef>
                <a:spcPts val="0"/>
              </a:spcBef>
              <a:buFont typeface="Wingdings" panose="05000000000000000000" pitchFamily="2" charset="2"/>
              <a:buChar char="Ø"/>
            </a:pPr>
            <a:r>
              <a:rPr lang="en-US" dirty="0">
                <a:ln w="3175" cmpd="sng">
                  <a:noFill/>
                </a:ln>
                <a:solidFill>
                  <a:srgbClr val="4F7DB9"/>
                </a:solidFill>
              </a:rPr>
              <a:t>Minorities &amp; Under-Represented Groups in ET</a:t>
            </a:r>
          </a:p>
          <a:p>
            <a:pPr marL="457200" indent="-457200">
              <a:lnSpc>
                <a:spcPct val="150000"/>
              </a:lnSpc>
              <a:buFont typeface="Wingdings" panose="05000000000000000000" pitchFamily="2" charset="2"/>
              <a:buChar char="Ø"/>
            </a:pPr>
            <a:r>
              <a:rPr lang="en-US" dirty="0">
                <a:ln w="3175" cmpd="sng">
                  <a:noFill/>
                </a:ln>
                <a:solidFill>
                  <a:srgbClr val="4F7DB9"/>
                </a:solidFill>
              </a:rPr>
              <a:t>Professional Licensure &amp; NSPE/NCEES</a:t>
            </a:r>
          </a:p>
          <a:p>
            <a:pPr marL="457200" indent="-457200">
              <a:lnSpc>
                <a:spcPct val="150000"/>
              </a:lnSpc>
              <a:buFont typeface="Wingdings" panose="05000000000000000000" pitchFamily="2" charset="2"/>
              <a:buChar char="Ø"/>
            </a:pPr>
            <a:r>
              <a:rPr lang="en-US" dirty="0">
                <a:ln w="3175" cmpd="sng">
                  <a:noFill/>
                </a:ln>
                <a:solidFill>
                  <a:srgbClr val="4F7DB9"/>
                </a:solidFill>
              </a:rPr>
              <a:t>Professional Licensure Legal Issues</a:t>
            </a:r>
          </a:p>
          <a:p>
            <a:pPr marL="457200" indent="-457200">
              <a:lnSpc>
                <a:spcPct val="150000"/>
              </a:lnSpc>
              <a:buFont typeface="Wingdings" panose="05000000000000000000" pitchFamily="2" charset="2"/>
              <a:buChar char="Ø"/>
            </a:pPr>
            <a:r>
              <a:rPr lang="en-US" dirty="0">
                <a:ln w="3175" cmpd="sng">
                  <a:noFill/>
                </a:ln>
                <a:solidFill>
                  <a:srgbClr val="4F7DB9"/>
                </a:solidFill>
                <a:hlinkClick r:id="rId2" action="ppaction://hlinkpres?slideindex=1&amp;slidetitle="/>
              </a:rPr>
              <a:t>New Industry Survey</a:t>
            </a:r>
            <a:r>
              <a:rPr lang="en-US" dirty="0">
                <a:ln w="3175" cmpd="sng">
                  <a:noFill/>
                </a:ln>
                <a:solidFill>
                  <a:srgbClr val="4F7DB9"/>
                </a:solidFill>
              </a:rPr>
              <a:t> </a:t>
            </a:r>
          </a:p>
          <a:p>
            <a:pPr marL="0" indent="0">
              <a:buNone/>
            </a:pPr>
            <a:endParaRPr lang="en-US" dirty="0">
              <a:ln w="3175" cmpd="sng">
                <a:noFill/>
              </a:ln>
              <a:solidFill>
                <a:schemeClr val="accent1"/>
              </a:solidFill>
              <a:latin typeface="+mj-lt"/>
              <a:ea typeface="+mj-ea"/>
              <a:cs typeface="+mj-cs"/>
            </a:endParaRPr>
          </a:p>
        </p:txBody>
      </p:sp>
    </p:spTree>
    <p:extLst>
      <p:ext uri="{BB962C8B-B14F-4D97-AF65-F5344CB8AC3E}">
        <p14:creationId xmlns:p14="http://schemas.microsoft.com/office/powerpoint/2010/main" val="197090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7"/>
            <a:ext cx="8991600" cy="6430963"/>
          </a:xfrm>
        </p:spPr>
        <p:txBody>
          <a:bodyPr>
            <a:normAutofit fontScale="90000"/>
          </a:bodyPr>
          <a:lstStyle/>
          <a:p>
            <a:pPr algn="l" fontAlgn="auto">
              <a:spcAft>
                <a:spcPts val="0"/>
              </a:spcAft>
              <a:defRPr/>
            </a:pPr>
            <a:r>
              <a:rPr lang="en-US" sz="1600" b="1" cap="none" dirty="0"/>
              <a:t>ASEE Position Statement on Professional Licensure of Baccalaureate ETAC/ABET Graduates</a:t>
            </a:r>
            <a:br>
              <a:rPr lang="en-US" sz="1400" cap="none" dirty="0">
                <a:solidFill>
                  <a:schemeClr val="accent6">
                    <a:lumMod val="60000"/>
                    <a:lumOff val="40000"/>
                  </a:schemeClr>
                </a:solidFill>
              </a:rPr>
            </a:br>
            <a:br>
              <a:rPr lang="en-US" sz="1400" cap="none" dirty="0">
                <a:solidFill>
                  <a:schemeClr val="accent6">
                    <a:lumMod val="60000"/>
                    <a:lumOff val="40000"/>
                  </a:schemeClr>
                </a:solidFill>
              </a:rPr>
            </a:br>
            <a:r>
              <a:rPr lang="en-US" sz="1400" b="1" u="sng" cap="none" dirty="0">
                <a:solidFill>
                  <a:schemeClr val="accent6">
                    <a:lumMod val="60000"/>
                    <a:lumOff val="40000"/>
                  </a:schemeClr>
                </a:solidFill>
              </a:rPr>
              <a:t>Issue:</a:t>
            </a:r>
            <a:br>
              <a:rPr lang="en-US" sz="1400" cap="none" dirty="0">
                <a:solidFill>
                  <a:schemeClr val="accent6">
                    <a:lumMod val="60000"/>
                    <a:lumOff val="40000"/>
                  </a:schemeClr>
                </a:solidFill>
              </a:rPr>
            </a:br>
            <a:r>
              <a:rPr lang="en-US" sz="1400" cap="none" dirty="0">
                <a:solidFill>
                  <a:schemeClr val="accent6">
                    <a:lumMod val="60000"/>
                    <a:lumOff val="40000"/>
                  </a:schemeClr>
                </a:solidFill>
              </a:rPr>
              <a:t>Professional Engineering (PE) licensing is regulated by the states. Model laws for states to adopt are created by the National Council of Examiners in Engineering and Surveying (NCEES).</a:t>
            </a:r>
            <a:br>
              <a:rPr lang="en-US" sz="1400" cap="none" dirty="0">
                <a:solidFill>
                  <a:schemeClr val="accent6">
                    <a:lumMod val="60000"/>
                    <a:lumOff val="40000"/>
                  </a:schemeClr>
                </a:solidFill>
              </a:rPr>
            </a:br>
            <a:br>
              <a:rPr lang="en-US" sz="1400" cap="none" dirty="0">
                <a:solidFill>
                  <a:schemeClr val="accent6">
                    <a:lumMod val="60000"/>
                    <a:lumOff val="40000"/>
                  </a:schemeClr>
                </a:solidFill>
              </a:rPr>
            </a:br>
            <a:r>
              <a:rPr lang="en-US" sz="1400" cap="none" dirty="0">
                <a:solidFill>
                  <a:schemeClr val="accent6">
                    <a:lumMod val="60000"/>
                    <a:lumOff val="40000"/>
                  </a:schemeClr>
                </a:solidFill>
              </a:rPr>
              <a:t>Currently, all states permit EAC/ABET Engineering graduates to become licensed professional engineers. However, only some states permit baccalaureate graduates from ETAC/ABET accredited Engineering Technology programs to obtain professional licensure despite the fact that with only minor exceptions, examinations to become a PE are the same in all states. A majority of states that permit ET baccalaureate graduates to attain professional licensure do so only after imposing additional course, work experience or even degree requirements on ET baccalaureate graduates. </a:t>
            </a:r>
            <a:br>
              <a:rPr lang="en-US" sz="1400" cap="none" dirty="0">
                <a:solidFill>
                  <a:schemeClr val="accent6">
                    <a:lumMod val="60000"/>
                    <a:lumOff val="40000"/>
                  </a:schemeClr>
                </a:solidFill>
              </a:rPr>
            </a:br>
            <a:br>
              <a:rPr lang="en-US" sz="1400" cap="none" dirty="0">
                <a:solidFill>
                  <a:schemeClr val="accent6">
                    <a:lumMod val="60000"/>
                    <a:lumOff val="40000"/>
                  </a:schemeClr>
                </a:solidFill>
              </a:rPr>
            </a:br>
            <a:r>
              <a:rPr lang="en-US" sz="1400" cap="none" dirty="0">
                <a:solidFill>
                  <a:schemeClr val="accent6">
                    <a:lumMod val="60000"/>
                    <a:lumOff val="40000"/>
                  </a:schemeClr>
                </a:solidFill>
              </a:rPr>
              <a:t>Those states that have prohibitions or additional requirements create economic hardship for ET baccalaureate graduates by making the licensure process longer or impossible. Lengthening or restricting the licensure process keeps ET baccalaureate graduates from well-paying engineering jobs. </a:t>
            </a:r>
            <a:br>
              <a:rPr lang="en-US" sz="1400" cap="none" dirty="0">
                <a:solidFill>
                  <a:schemeClr val="accent6">
                    <a:lumMod val="60000"/>
                    <a:lumOff val="40000"/>
                  </a:schemeClr>
                </a:solidFill>
              </a:rPr>
            </a:br>
            <a:br>
              <a:rPr lang="en-US" sz="1400" cap="none" dirty="0">
                <a:solidFill>
                  <a:schemeClr val="accent6">
                    <a:lumMod val="60000"/>
                    <a:lumOff val="40000"/>
                  </a:schemeClr>
                </a:solidFill>
              </a:rPr>
            </a:br>
            <a:r>
              <a:rPr lang="en-US" sz="1400" cap="none" dirty="0">
                <a:solidFill>
                  <a:schemeClr val="accent6">
                    <a:lumMod val="60000"/>
                    <a:lumOff val="40000"/>
                  </a:schemeClr>
                </a:solidFill>
              </a:rPr>
              <a:t>A 2017 report by the National Academy of Engineering indicates that ET baccalaureate programs have at least twice the percentage of African-American students and significantly more economically disadvantaged students than EAC/ABET Engineering programs. The National Society of Professional Engineers regularly reports that Licensed Professional Engineers earn more money and have more opportunities than unlicensed engineers. A recent tagline from NCEES boasts “P.E. Prove yourself without saying a word.”</a:t>
            </a:r>
            <a:br>
              <a:rPr lang="en-US" sz="1400" cap="none" dirty="0">
                <a:solidFill>
                  <a:schemeClr val="accent6">
                    <a:lumMod val="60000"/>
                    <a:lumOff val="40000"/>
                  </a:schemeClr>
                </a:solidFill>
              </a:rPr>
            </a:br>
            <a:br>
              <a:rPr lang="en-US" sz="1400" cap="none" dirty="0">
                <a:solidFill>
                  <a:schemeClr val="accent6">
                    <a:lumMod val="60000"/>
                    <a:lumOff val="40000"/>
                  </a:schemeClr>
                </a:solidFill>
              </a:rPr>
            </a:br>
            <a:r>
              <a:rPr lang="en-US" sz="1400" b="1" u="sng" cap="none" dirty="0">
                <a:solidFill>
                  <a:schemeClr val="accent6">
                    <a:lumMod val="60000"/>
                    <a:lumOff val="40000"/>
                  </a:schemeClr>
                </a:solidFill>
              </a:rPr>
              <a:t>Position</a:t>
            </a:r>
            <a:r>
              <a:rPr lang="en-US" sz="1400" cap="none" dirty="0">
                <a:solidFill>
                  <a:schemeClr val="accent6">
                    <a:lumMod val="60000"/>
                    <a:lumOff val="40000"/>
                  </a:schemeClr>
                </a:solidFill>
              </a:rPr>
              <a:t>:</a:t>
            </a:r>
            <a:br>
              <a:rPr lang="en-US" sz="1400" cap="none" dirty="0">
                <a:solidFill>
                  <a:schemeClr val="accent6">
                    <a:lumMod val="60000"/>
                    <a:lumOff val="40000"/>
                  </a:schemeClr>
                </a:solidFill>
              </a:rPr>
            </a:br>
            <a:r>
              <a:rPr lang="en-US" sz="1400" cap="none" dirty="0">
                <a:solidFill>
                  <a:srgbClr val="FF0000"/>
                </a:solidFill>
              </a:rPr>
              <a:t>The American Society of Engineering Educators, a society made up of educators in both Engineering and Engineering Technology programs, strongly supports the position that baccalaureate graduates from ETAC/ABET accredited Engineering Technology programs are fully capable of protecting the health, safety and welfare of the public and should, therefore, be eligible, without additional requirements, to become Licensed Professional Engineers.</a:t>
            </a:r>
            <a:br>
              <a:rPr lang="en-US" sz="1400" cap="none" dirty="0">
                <a:solidFill>
                  <a:schemeClr val="accent6">
                    <a:lumMod val="60000"/>
                    <a:lumOff val="40000"/>
                  </a:schemeClr>
                </a:solidFill>
              </a:rPr>
            </a:br>
            <a:br>
              <a:rPr lang="en-US" sz="1400" cap="none" dirty="0">
                <a:solidFill>
                  <a:schemeClr val="accent6">
                    <a:lumMod val="60000"/>
                    <a:lumOff val="40000"/>
                  </a:schemeClr>
                </a:solidFill>
              </a:rPr>
            </a:br>
            <a:r>
              <a:rPr lang="en-US" sz="1400" b="1" u="sng" cap="none" dirty="0">
                <a:solidFill>
                  <a:schemeClr val="accent6">
                    <a:lumMod val="60000"/>
                    <a:lumOff val="40000"/>
                  </a:schemeClr>
                </a:solidFill>
              </a:rPr>
              <a:t>Qualifying Statements</a:t>
            </a:r>
            <a:r>
              <a:rPr lang="en-US" sz="1400" cap="none" dirty="0">
                <a:solidFill>
                  <a:schemeClr val="accent6">
                    <a:lumMod val="60000"/>
                    <a:lumOff val="40000"/>
                  </a:schemeClr>
                </a:solidFill>
              </a:rPr>
              <a:t>:</a:t>
            </a:r>
            <a:br>
              <a:rPr lang="en-US" sz="1400" cap="none" dirty="0">
                <a:solidFill>
                  <a:schemeClr val="accent6">
                    <a:lumMod val="60000"/>
                    <a:lumOff val="40000"/>
                  </a:schemeClr>
                </a:solidFill>
              </a:rPr>
            </a:br>
            <a:r>
              <a:rPr lang="en-US" sz="1400" cap="none" dirty="0">
                <a:solidFill>
                  <a:schemeClr val="accent6">
                    <a:lumMod val="60000"/>
                    <a:lumOff val="40000"/>
                  </a:schemeClr>
                </a:solidFill>
              </a:rPr>
              <a:t>There is no expectation that any of the requirements for licensure be changed other than to make ETAC/ABET baccalaureate graduates eligible to sit for all required exams and be able to accrue experience in the same way and at the same rate as EAC/ABET graduates. Nor is there an expectation that any industry-based need for licensing be changed. </a:t>
            </a:r>
            <a:br>
              <a:rPr lang="en-US" sz="800" cap="none" dirty="0">
                <a:solidFill>
                  <a:srgbClr val="00B050"/>
                </a:solidFill>
              </a:rPr>
            </a:br>
            <a:br>
              <a:rPr lang="en-US" sz="800" cap="none" dirty="0">
                <a:solidFill>
                  <a:srgbClr val="00B050"/>
                </a:solidFill>
              </a:rPr>
            </a:br>
            <a:endParaRPr lang="en-US" sz="800" cap="none" dirty="0">
              <a:solidFill>
                <a:srgbClr val="00B05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6554867" cy="990600"/>
          </a:xfrm>
        </p:spPr>
        <p:txBody>
          <a:bodyPr>
            <a:normAutofit/>
          </a:bodyPr>
          <a:lstStyle/>
          <a:p>
            <a:pPr algn="ctr" fontAlgn="auto">
              <a:spcAft>
                <a:spcPts val="0"/>
              </a:spcAft>
              <a:defRPr/>
            </a:pPr>
            <a:r>
              <a:rPr lang="en-US" sz="3000" u="sng" cap="none" dirty="0">
                <a:solidFill>
                  <a:srgbClr val="4F7DB9"/>
                </a:solidFill>
              </a:rPr>
              <a:t>Current Activities - Update</a:t>
            </a:r>
          </a:p>
        </p:txBody>
      </p:sp>
      <p:sp>
        <p:nvSpPr>
          <p:cNvPr id="3075" name="Content Placeholder 2"/>
          <p:cNvSpPr>
            <a:spLocks noGrp="1"/>
          </p:cNvSpPr>
          <p:nvPr>
            <p:ph idx="1"/>
          </p:nvPr>
        </p:nvSpPr>
        <p:spPr>
          <a:xfrm>
            <a:off x="457200" y="1371600"/>
            <a:ext cx="8229600" cy="4953000"/>
          </a:xfrm>
        </p:spPr>
        <p:txBody>
          <a:bodyPr>
            <a:normAutofit/>
          </a:bodyPr>
          <a:lstStyle/>
          <a:p>
            <a:pPr marL="457200" indent="-457200">
              <a:lnSpc>
                <a:spcPct val="150000"/>
              </a:lnSpc>
              <a:spcBef>
                <a:spcPts val="600"/>
              </a:spcBef>
              <a:buFont typeface="Wingdings" panose="05000000000000000000" pitchFamily="2" charset="2"/>
              <a:buChar char="Ø"/>
            </a:pPr>
            <a:endParaRPr lang="en-US" dirty="0">
              <a:ln w="3175" cmpd="sng">
                <a:noFill/>
              </a:ln>
              <a:solidFill>
                <a:srgbClr val="4F7DB9"/>
              </a:solidFill>
            </a:endParaRPr>
          </a:p>
          <a:p>
            <a:pPr marL="457200" indent="-457200">
              <a:lnSpc>
                <a:spcPct val="150000"/>
              </a:lnSpc>
              <a:spcBef>
                <a:spcPts val="0"/>
              </a:spcBef>
              <a:buFont typeface="Wingdings" panose="05000000000000000000" pitchFamily="2" charset="2"/>
              <a:buChar char="Ø"/>
            </a:pPr>
            <a:r>
              <a:rPr lang="en-US" dirty="0">
                <a:ln w="3175" cmpd="sng">
                  <a:noFill/>
                </a:ln>
                <a:solidFill>
                  <a:srgbClr val="4F7DB9"/>
                </a:solidFill>
              </a:rPr>
              <a:t>Minorities &amp; Under-Represented Groups in ET</a:t>
            </a:r>
          </a:p>
          <a:p>
            <a:pPr marL="457200" indent="-457200">
              <a:lnSpc>
                <a:spcPct val="150000"/>
              </a:lnSpc>
              <a:buFont typeface="Wingdings" panose="05000000000000000000" pitchFamily="2" charset="2"/>
              <a:buChar char="Ø"/>
            </a:pPr>
            <a:r>
              <a:rPr lang="en-US" dirty="0">
                <a:ln w="3175" cmpd="sng">
                  <a:noFill/>
                </a:ln>
                <a:solidFill>
                  <a:srgbClr val="4F7DB9"/>
                </a:solidFill>
              </a:rPr>
              <a:t>Professional Licensure &amp; NSPE/NCEES</a:t>
            </a:r>
          </a:p>
          <a:p>
            <a:pPr marL="457200" indent="-457200">
              <a:lnSpc>
                <a:spcPct val="150000"/>
              </a:lnSpc>
              <a:buFont typeface="Wingdings" panose="05000000000000000000" pitchFamily="2" charset="2"/>
              <a:buChar char="Ø"/>
            </a:pPr>
            <a:r>
              <a:rPr lang="en-US" dirty="0">
                <a:ln w="3175" cmpd="sng">
                  <a:noFill/>
                </a:ln>
                <a:solidFill>
                  <a:srgbClr val="4F7DB9"/>
                </a:solidFill>
              </a:rPr>
              <a:t>Professional Licensure Legal Issues</a:t>
            </a:r>
          </a:p>
          <a:p>
            <a:pPr marL="457200" indent="-457200">
              <a:lnSpc>
                <a:spcPct val="150000"/>
              </a:lnSpc>
              <a:buFont typeface="Wingdings" panose="05000000000000000000" pitchFamily="2" charset="2"/>
              <a:buChar char="Ø"/>
            </a:pPr>
            <a:r>
              <a:rPr lang="en-US" dirty="0">
                <a:ln w="3175" cmpd="sng">
                  <a:noFill/>
                </a:ln>
                <a:solidFill>
                  <a:srgbClr val="4F7DB9"/>
                </a:solidFill>
                <a:hlinkClick r:id="rId2" action="ppaction://hlinkpres?slideindex=1&amp;slidetitle="/>
              </a:rPr>
              <a:t>New Industry Survey</a:t>
            </a:r>
            <a:r>
              <a:rPr lang="en-US" dirty="0">
                <a:ln w="3175" cmpd="sng">
                  <a:noFill/>
                </a:ln>
                <a:solidFill>
                  <a:srgbClr val="4F7DB9"/>
                </a:solidFill>
              </a:rPr>
              <a:t> </a:t>
            </a:r>
          </a:p>
          <a:p>
            <a:pPr marL="0" indent="0">
              <a:buNone/>
            </a:pPr>
            <a:endParaRPr lang="en-US" dirty="0">
              <a:ln w="3175" cmpd="sng">
                <a:noFill/>
              </a:ln>
              <a:solidFill>
                <a:schemeClr val="accent1"/>
              </a:solidFill>
              <a:latin typeface="+mj-lt"/>
              <a:ea typeface="+mj-ea"/>
              <a:cs typeface="+mj-cs"/>
            </a:endParaRPr>
          </a:p>
        </p:txBody>
      </p:sp>
    </p:spTree>
    <p:extLst>
      <p:ext uri="{BB962C8B-B14F-4D97-AF65-F5344CB8AC3E}">
        <p14:creationId xmlns:p14="http://schemas.microsoft.com/office/powerpoint/2010/main" val="3350841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3753"/>
            <a:ext cx="8229600" cy="563562"/>
          </a:xfrm>
        </p:spPr>
        <p:txBody>
          <a:bodyPr anchor="t">
            <a:noAutofit/>
          </a:bodyPr>
          <a:lstStyle/>
          <a:p>
            <a:pPr algn="ctr" fontAlgn="auto">
              <a:spcAft>
                <a:spcPts val="1200"/>
              </a:spcAft>
              <a:defRPr/>
            </a:pPr>
            <a:r>
              <a:rPr lang="en-US" sz="3000" u="sng" cap="none" dirty="0">
                <a:solidFill>
                  <a:srgbClr val="4F7DB9"/>
                </a:solidFill>
              </a:rPr>
              <a:t>Strategic Activities for the ETNF for 2020</a:t>
            </a:r>
          </a:p>
        </p:txBody>
      </p:sp>
      <p:sp>
        <p:nvSpPr>
          <p:cNvPr id="3075" name="Content Placeholder 2"/>
          <p:cNvSpPr>
            <a:spLocks noGrp="1"/>
          </p:cNvSpPr>
          <p:nvPr>
            <p:ph idx="1"/>
          </p:nvPr>
        </p:nvSpPr>
        <p:spPr>
          <a:xfrm>
            <a:off x="457200" y="2209800"/>
            <a:ext cx="8229600" cy="4267200"/>
          </a:xfrm>
        </p:spPr>
        <p:txBody>
          <a:bodyPr lIns="0" rIns="0">
            <a:noAutofit/>
          </a:bodyPr>
          <a:lstStyle/>
          <a:p>
            <a:pPr marL="585788" lvl="1" indent="0">
              <a:lnSpc>
                <a:spcPct val="150000"/>
              </a:lnSpc>
              <a:buNone/>
            </a:pPr>
            <a:r>
              <a:rPr lang="en-US" sz="1800" u="sng" dirty="0">
                <a:ln w="3175" cmpd="sng">
                  <a:noFill/>
                </a:ln>
                <a:solidFill>
                  <a:srgbClr val="4F7DB9"/>
                </a:solidFill>
                <a:latin typeface="+mj-lt"/>
                <a:ea typeface="+mj-ea"/>
                <a:cs typeface="+mj-cs"/>
              </a:rPr>
              <a:t>Possible Suggestions</a:t>
            </a:r>
            <a:r>
              <a:rPr lang="en-US" sz="1800" dirty="0">
                <a:ln w="3175" cmpd="sng">
                  <a:noFill/>
                </a:ln>
                <a:solidFill>
                  <a:srgbClr val="4F7DB9"/>
                </a:solidFill>
                <a:latin typeface="+mj-lt"/>
                <a:ea typeface="+mj-ea"/>
                <a:cs typeface="+mj-cs"/>
              </a:rPr>
              <a:t>:</a:t>
            </a:r>
          </a:p>
          <a:p>
            <a:pPr lvl="1">
              <a:lnSpc>
                <a:spcPct val="150000"/>
              </a:lnSpc>
              <a:buFont typeface="Wingdings" panose="05000000000000000000" pitchFamily="2" charset="2"/>
              <a:buChar char="Ø"/>
            </a:pPr>
            <a:r>
              <a:rPr lang="en-US" sz="1800" dirty="0">
                <a:ln w="3175" cmpd="sng">
                  <a:noFill/>
                </a:ln>
                <a:solidFill>
                  <a:srgbClr val="4F7DB9"/>
                </a:solidFill>
                <a:latin typeface="+mj-lt"/>
                <a:ea typeface="+mj-ea"/>
                <a:cs typeface="+mj-cs"/>
              </a:rPr>
              <a:t>Continue Negotiating with NSPE/NCEES re. PE registration</a:t>
            </a:r>
          </a:p>
          <a:p>
            <a:pPr lvl="1">
              <a:lnSpc>
                <a:spcPct val="150000"/>
              </a:lnSpc>
              <a:buFont typeface="Wingdings" panose="05000000000000000000" pitchFamily="2" charset="2"/>
              <a:buChar char="Ø"/>
            </a:pPr>
            <a:r>
              <a:rPr lang="en-US" sz="1800" dirty="0">
                <a:ln w="3175" cmpd="sng">
                  <a:noFill/>
                </a:ln>
                <a:solidFill>
                  <a:srgbClr val="4F7DB9"/>
                </a:solidFill>
                <a:latin typeface="+mj-lt"/>
                <a:ea typeface="+mj-ea"/>
                <a:cs typeface="+mj-cs"/>
              </a:rPr>
              <a:t>Continue the study on minorities/under-represented groups in ET</a:t>
            </a:r>
          </a:p>
          <a:p>
            <a:pPr lvl="1">
              <a:lnSpc>
                <a:spcPct val="150000"/>
              </a:lnSpc>
              <a:buFont typeface="Wingdings" panose="05000000000000000000" pitchFamily="2" charset="2"/>
              <a:buChar char="Ø"/>
            </a:pPr>
            <a:r>
              <a:rPr lang="en-US" sz="1800" dirty="0">
                <a:ln w="3175" cmpd="sng">
                  <a:noFill/>
                </a:ln>
                <a:solidFill>
                  <a:srgbClr val="4F7DB9"/>
                </a:solidFill>
                <a:latin typeface="+mj-lt"/>
                <a:ea typeface="+mj-ea"/>
                <a:cs typeface="+mj-cs"/>
              </a:rPr>
              <a:t>Follow Through with the Critical Math Survey</a:t>
            </a:r>
          </a:p>
          <a:p>
            <a:pPr lvl="1">
              <a:lnSpc>
                <a:spcPct val="150000"/>
              </a:lnSpc>
              <a:buFont typeface="Wingdings" panose="05000000000000000000" pitchFamily="2" charset="2"/>
              <a:buChar char="Ø"/>
            </a:pPr>
            <a:r>
              <a:rPr lang="en-US" sz="1800" dirty="0">
                <a:ln w="3175" cmpd="sng">
                  <a:noFill/>
                </a:ln>
                <a:solidFill>
                  <a:srgbClr val="4F7DB9"/>
                </a:solidFill>
                <a:latin typeface="+mj-lt"/>
                <a:ea typeface="+mj-ea"/>
                <a:cs typeface="+mj-cs"/>
              </a:rPr>
              <a:t>Create a national industry advisory panel</a:t>
            </a:r>
          </a:p>
          <a:p>
            <a:pPr lvl="1">
              <a:lnSpc>
                <a:spcPct val="150000"/>
              </a:lnSpc>
              <a:buFont typeface="Wingdings" panose="05000000000000000000" pitchFamily="2" charset="2"/>
              <a:buChar char="Ø"/>
            </a:pPr>
            <a:r>
              <a:rPr lang="en-US" sz="1800" dirty="0">
                <a:ln w="3175" cmpd="sng">
                  <a:noFill/>
                </a:ln>
                <a:solidFill>
                  <a:srgbClr val="4F7DB9"/>
                </a:solidFill>
                <a:latin typeface="+mj-lt"/>
                <a:ea typeface="+mj-ea"/>
                <a:cs typeface="+mj-cs"/>
              </a:rPr>
              <a:t>Others?</a:t>
            </a:r>
          </a:p>
          <a:p>
            <a:pPr marL="457200" indent="-457200">
              <a:buFont typeface="Wingdings" panose="05000000000000000000" pitchFamily="2" charset="2"/>
              <a:buChar char="Ø"/>
            </a:pPr>
            <a:endParaRPr lang="en-US" sz="1800" dirty="0"/>
          </a:p>
        </p:txBody>
      </p:sp>
      <p:sp>
        <p:nvSpPr>
          <p:cNvPr id="3" name="TextBox 2"/>
          <p:cNvSpPr txBox="1"/>
          <p:nvPr/>
        </p:nvSpPr>
        <p:spPr>
          <a:xfrm>
            <a:off x="457200" y="1398597"/>
            <a:ext cx="7543800" cy="646331"/>
          </a:xfrm>
          <a:prstGeom prst="rect">
            <a:avLst/>
          </a:prstGeom>
          <a:noFill/>
        </p:spPr>
        <p:txBody>
          <a:bodyPr wrap="square" rtlCol="0">
            <a:spAutoFit/>
          </a:bodyPr>
          <a:lstStyle/>
          <a:p>
            <a:r>
              <a:rPr lang="en-US" u="sng" dirty="0">
                <a:ln w="3175" cmpd="sng">
                  <a:noFill/>
                </a:ln>
                <a:solidFill>
                  <a:srgbClr val="4F7DB9"/>
                </a:solidFill>
                <a:latin typeface="+mj-lt"/>
                <a:ea typeface="+mj-ea"/>
                <a:cs typeface="+mj-cs"/>
              </a:rPr>
              <a:t>Question</a:t>
            </a:r>
            <a:r>
              <a:rPr lang="en-US" dirty="0">
                <a:ln w="3175" cmpd="sng">
                  <a:noFill/>
                </a:ln>
                <a:solidFill>
                  <a:srgbClr val="4F7DB9"/>
                </a:solidFill>
                <a:latin typeface="+mj-lt"/>
                <a:ea typeface="+mj-ea"/>
                <a:cs typeface="+mj-cs"/>
              </a:rPr>
              <a:t>: What do you think are the 2 or 3 most valuable activities for ETNF to pursue over the next 18 – 24 months?</a:t>
            </a:r>
          </a:p>
        </p:txBody>
      </p:sp>
    </p:spTree>
    <p:extLst>
      <p:ext uri="{BB962C8B-B14F-4D97-AF65-F5344CB8AC3E}">
        <p14:creationId xmlns:p14="http://schemas.microsoft.com/office/powerpoint/2010/main" val="2227326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925762"/>
          </a:xfrm>
        </p:spPr>
        <p:txBody>
          <a:bodyPr>
            <a:normAutofit/>
          </a:bodyPr>
          <a:lstStyle/>
          <a:p>
            <a:pPr algn="ctr" fontAlgn="auto">
              <a:spcAft>
                <a:spcPts val="0"/>
              </a:spcAft>
              <a:defRPr/>
            </a:pPr>
            <a:r>
              <a:rPr lang="en-US" sz="3000" cap="none" dirty="0">
                <a:solidFill>
                  <a:srgbClr val="00B050"/>
                </a:solidFill>
              </a:rPr>
              <a:t>Comments for the Good of the Group?</a:t>
            </a:r>
          </a:p>
        </p:txBody>
      </p:sp>
    </p:spTree>
    <p:extLst>
      <p:ext uri="{BB962C8B-B14F-4D97-AF65-F5344CB8AC3E}">
        <p14:creationId xmlns:p14="http://schemas.microsoft.com/office/powerpoint/2010/main" val="3297873580"/>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3490</TotalTime>
  <Words>1157</Words>
  <Application>Microsoft Office PowerPoint</Application>
  <PresentationFormat>On-screen Show (4:3)</PresentationFormat>
  <Paragraphs>89</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Century Gothic</vt:lpstr>
      <vt:lpstr>Wingdings</vt:lpstr>
      <vt:lpstr>Vapor Trail</vt:lpstr>
      <vt:lpstr>Engineering Technology National Forum  Orlando, Florida CIEC 2020</vt:lpstr>
      <vt:lpstr>Agenda</vt:lpstr>
      <vt:lpstr>Reminder</vt:lpstr>
      <vt:lpstr>Reminder</vt:lpstr>
      <vt:lpstr>Reminder</vt:lpstr>
      <vt:lpstr>Past Activities</vt:lpstr>
      <vt:lpstr>Past Activities List</vt:lpstr>
      <vt:lpstr>ETC Position re. GS-0800 Approved by ASEE Board</vt:lpstr>
      <vt:lpstr>ETC Position re. Professional Registration Updated January 2020 &amp; is to be Submitted to ASEE Board</vt:lpstr>
      <vt:lpstr>Past Activities</vt:lpstr>
      <vt:lpstr>Ongoing Activities - Update</vt:lpstr>
      <vt:lpstr>Ongoing Activities - Update</vt:lpstr>
      <vt:lpstr>Ongoing Activities - Update</vt:lpstr>
      <vt:lpstr>Current Activities - Update</vt:lpstr>
      <vt:lpstr>ASEE Position Statement on Professional Licensure of Baccalaureate ETAC/ABET Graduates  Issue: Professional Engineering (PE) licensing is regulated by the states. Model laws for states to adopt are created by the National Council of Examiners in Engineering and Surveying (NCEES).  Currently, all states permit EAC/ABET Engineering graduates to become licensed professional engineers. However, only some states permit baccalaureate graduates from ETAC/ABET accredited Engineering Technology programs to obtain professional licensure despite the fact that with only minor exceptions, examinations to become a PE are the same in all states. A majority of states that permit ET baccalaureate graduates to attain professional licensure do so only after imposing additional course, work experience or even degree requirements on ET baccalaureate graduates.   Those states that have prohibitions or additional requirements create economic hardship for ET baccalaureate graduates by making the licensure process longer or impossible. Lengthening or restricting the licensure process keeps ET baccalaureate graduates from well-paying engineering jobs.   A 2017 report by the National Academy of Engineering indicates that ET baccalaureate programs have at least twice the percentage of African-American students and significantly more economically disadvantaged students than EAC/ABET Engineering programs. The National Society of Professional Engineers regularly reports that Licensed Professional Engineers earn more money and have more opportunities than unlicensed engineers. A recent tagline from NCEES boasts “P.E. Prove yourself without saying a word.”  Position: The American Society of Engineering Educators, a society made up of educators in both Engineering and Engineering Technology programs, strongly supports the position that baccalaureate graduates from ETAC/ABET accredited Engineering Technology programs are fully capable of protecting the health, safety and welfare of the public and should, therefore, be eligible, without additional requirements, to become Licensed Professional Engineers.  Qualifying Statements: There is no expectation that any of the requirements for licensure be changed other than to make ETAC/ABET baccalaureate graduates eligible to sit for all required exams and be able to accrue experience in the same way and at the same rate as EAC/ABET graduates. Nor is there an expectation that any industry-based need for licensing be changed.   </vt:lpstr>
      <vt:lpstr>Current Activities - Update</vt:lpstr>
      <vt:lpstr>Strategic Activities for the ETNF for 2020</vt:lpstr>
      <vt:lpstr>Comments for the Good of the Group?</vt:lpstr>
    </vt:vector>
  </TitlesOfParts>
  <Company>New Kensington Campus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Ron Land</dc:creator>
  <cp:lastModifiedBy>Reviewer</cp:lastModifiedBy>
  <cp:revision>155</cp:revision>
  <dcterms:created xsi:type="dcterms:W3CDTF">2008-10-14T14:16:38Z</dcterms:created>
  <dcterms:modified xsi:type="dcterms:W3CDTF">2020-01-30T19:36:25Z</dcterms:modified>
</cp:coreProperties>
</file>