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58" r:id="rId5"/>
    <p:sldId id="267" r:id="rId6"/>
    <p:sldId id="268" r:id="rId7"/>
    <p:sldId id="269" r:id="rId8"/>
    <p:sldId id="272" r:id="rId9"/>
    <p:sldId id="271" r:id="rId10"/>
    <p:sldId id="270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37" autoAdjust="0"/>
  </p:normalViewPr>
  <p:slideViewPr>
    <p:cSldViewPr>
      <p:cViewPr varScale="1">
        <p:scale>
          <a:sx n="65" d="100"/>
          <a:sy n="65" d="100"/>
        </p:scale>
        <p:origin x="1272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fld id="{AF47CCCC-307A-4810-BAB0-0FB698B8C1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06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fld id="{C7324988-157E-48A4-8BD0-4BF7D9FE91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591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057400"/>
            <a:ext cx="6705600" cy="1447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3581400"/>
            <a:ext cx="6400800" cy="1752600"/>
          </a:xfrm>
        </p:spPr>
        <p:txBody>
          <a:bodyPr/>
          <a:lstStyle>
            <a:lvl1pPr marL="0" indent="0">
              <a:spcBef>
                <a:spcPct val="20000"/>
              </a:spcBef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8227F8F-9FEE-4D60-9626-1DC48B585F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1E662-8C2D-4714-B2E8-E4A1A5B8ABC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25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D690E-0FF2-4A81-898C-9EBC2AC677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23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007BD0-32DF-427E-9756-F8EF23A476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44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0DBD8-4379-4399-8344-B8D7ACF254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1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5CE88-51E4-4EA4-88DF-D91611194B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3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674088-F302-4343-97F4-1652843EC3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0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B1C91-D629-419B-AA51-E48E4CF078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92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AC46CD-AE69-47FD-ACC5-AB875E8BA7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27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85931-1F01-44C2-AE94-F9B21AF1DA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3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066800"/>
            <a:ext cx="16573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066800"/>
            <a:ext cx="4819650" cy="4953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C99D3-AE44-4BDA-A347-A4050423CC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20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21000">
              <a:schemeClr val="accent2">
                <a:alpha val="76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066800"/>
            <a:ext cx="6629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2057400"/>
            <a:ext cx="63246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828800" y="6248400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48400"/>
            <a:ext cx="3048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F601FFC2-68D7-4AB8-B7F1-8ED445831F2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3810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10668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19812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33528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57150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381000" y="9906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381000" y="16002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381000" y="6629400"/>
            <a:ext cx="457200" cy="45720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81000" y="5181600"/>
            <a:ext cx="457200" cy="45720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381000" y="6019800"/>
            <a:ext cx="457200" cy="45720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381000" y="3505200"/>
            <a:ext cx="457200" cy="45720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1097280" y="5516880"/>
            <a:ext cx="274320" cy="27432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1066800" y="990600"/>
            <a:ext cx="274320" cy="27432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4069080" y="685800"/>
            <a:ext cx="274320" cy="27432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381000" y="23622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24000" y="1143000"/>
            <a:ext cx="6705600" cy="1447800"/>
          </a:xfrm>
        </p:spPr>
        <p:txBody>
          <a:bodyPr/>
          <a:lstStyle/>
          <a:p>
            <a:pPr algn="ctr"/>
            <a:r>
              <a:rPr lang="en-US" sz="2800" dirty="0"/>
              <a:t>Overview of Qualitative Comments to the 2012 ET Survey</a:t>
            </a:r>
            <a:br>
              <a:rPr lang="en-US" sz="2800" dirty="0"/>
            </a:br>
            <a:r>
              <a:rPr lang="en-US" sz="1800" dirty="0"/>
              <a:t>(CIEC 2018 – San Antonio, TX)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5715000"/>
            <a:ext cx="6400800" cy="990600"/>
          </a:xfrm>
        </p:spPr>
        <p:txBody>
          <a:bodyPr/>
          <a:lstStyle/>
          <a:p>
            <a:pPr algn="r"/>
            <a:r>
              <a:rPr lang="en-US" dirty="0"/>
              <a:t>Ron Land</a:t>
            </a:r>
          </a:p>
          <a:p>
            <a:pPr algn="r"/>
            <a:r>
              <a:rPr lang="en-US" dirty="0"/>
              <a:t>ETNF Chair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the Survey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143000" y="2057400"/>
            <a:ext cx="7543800" cy="3962400"/>
          </a:xfrm>
        </p:spPr>
        <p:txBody>
          <a:bodyPr/>
          <a:lstStyle/>
          <a:p>
            <a:r>
              <a:rPr lang="en-US" dirty="0"/>
              <a:t>Survey of 200 Industries re. E vs ET</a:t>
            </a:r>
          </a:p>
          <a:p>
            <a:r>
              <a:rPr lang="en-US" dirty="0"/>
              <a:t>Numerical Results Published in JET in 2012</a:t>
            </a:r>
          </a:p>
          <a:p>
            <a:r>
              <a:rPr lang="en-US" dirty="0"/>
              <a:t>9 of 18 Questions Asked for Qualitative Comments</a:t>
            </a:r>
          </a:p>
          <a:p>
            <a:r>
              <a:rPr lang="en-US" dirty="0"/>
              <a:t>311 Comments from 200 Respondents </a:t>
            </a:r>
            <a:r>
              <a:rPr lang="en-US" sz="2000" i="1" dirty="0"/>
              <a:t>(Obviously, Single Individuals Provided Multiple Comments)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Interesting Results: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r>
              <a:rPr lang="en-US" dirty="0"/>
              <a:t>Sample Comments:</a:t>
            </a:r>
          </a:p>
          <a:p>
            <a:pPr lvl="1"/>
            <a:r>
              <a:rPr lang="en-US" sz="1600" dirty="0"/>
              <a:t>The BSE typically is more theoretical; they understand why things work the way they do. The BSET typically is more hands on; they understand how things work the way they do.</a:t>
            </a:r>
          </a:p>
          <a:p>
            <a:pPr lvl="1"/>
            <a:r>
              <a:rPr lang="en-US" sz="1600" dirty="0"/>
              <a:t>BS degree in E is more likely to work research &amp; development, design related opportunities; BS in ET is more likely to experience practical opportunities in hands-on lab environments. 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BSE new hires generally start out in "design;” BSET grads generally start in manufacturing; eventually they merge. </a:t>
            </a:r>
          </a:p>
          <a:p>
            <a:pPr lvl="1"/>
            <a:r>
              <a:rPr lang="en-US" dirty="0"/>
              <a:t>Count:  32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Interesting Results: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543800" cy="3962400"/>
          </a:xfrm>
        </p:spPr>
        <p:txBody>
          <a:bodyPr/>
          <a:lstStyle/>
          <a:p>
            <a:r>
              <a:rPr lang="en-US" dirty="0"/>
              <a:t>Sample Comments:</a:t>
            </a:r>
          </a:p>
          <a:p>
            <a:pPr lvl="1"/>
            <a:r>
              <a:rPr lang="en-US" sz="1600" dirty="0"/>
              <a:t>Hiring entry-level engineers requires no distinguishing hiring policy</a:t>
            </a:r>
          </a:p>
          <a:p>
            <a:pPr lvl="1"/>
            <a:r>
              <a:rPr lang="en-US" sz="1600" dirty="0"/>
              <a:t>We have successful students from both education backgrounds serving in most roles in our manufacturing facility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Engineers (by title) come from either background and appear to perform quite similarly at [company]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There are no significant differences in the capability of each graduate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The future potential is based on the individual, not the degree </a:t>
            </a:r>
          </a:p>
          <a:p>
            <a:pPr lvl="1"/>
            <a:r>
              <a:rPr lang="en-US" dirty="0"/>
              <a:t>Count:  35</a:t>
            </a:r>
          </a:p>
        </p:txBody>
      </p:sp>
    </p:spTree>
    <p:extLst>
      <p:ext uri="{BB962C8B-B14F-4D97-AF65-F5344CB8AC3E}">
        <p14:creationId xmlns:p14="http://schemas.microsoft.com/office/powerpoint/2010/main" val="1124479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Interesting Results: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r>
              <a:rPr lang="en-US" dirty="0"/>
              <a:t>Sample Comments:</a:t>
            </a:r>
          </a:p>
          <a:p>
            <a:pPr lvl="1"/>
            <a:r>
              <a:rPr lang="en-US" sz="1600" dirty="0"/>
              <a:t>METs seem to "understand" mechanisms and actual machine operation quicker than MEs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Technology students better bridge the gap between theory and  practical application in manufacturing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The BET understand problems and offers solutions quicker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ET students are often faster to contribute.</a:t>
            </a:r>
          </a:p>
          <a:p>
            <a:pPr lvl="1">
              <a:spcAft>
                <a:spcPts val="0"/>
              </a:spcAft>
            </a:pPr>
            <a:r>
              <a:rPr lang="en-US" sz="1600" dirty="0"/>
              <a:t>Technology engineers are quicker in applying theory to applications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Technology engineers require less on-the-job experience.</a:t>
            </a:r>
          </a:p>
          <a:p>
            <a:pPr lvl="1"/>
            <a:r>
              <a:rPr lang="en-US" dirty="0"/>
              <a:t>Count:  26</a:t>
            </a:r>
          </a:p>
        </p:txBody>
      </p:sp>
    </p:spTree>
    <p:extLst>
      <p:ext uri="{BB962C8B-B14F-4D97-AF65-F5344CB8AC3E}">
        <p14:creationId xmlns:p14="http://schemas.microsoft.com/office/powerpoint/2010/main" val="2005002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Interesting Results: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r>
              <a:rPr lang="en-US" dirty="0"/>
              <a:t>Sample Comments:</a:t>
            </a:r>
          </a:p>
          <a:p>
            <a:pPr lvl="1"/>
            <a:r>
              <a:rPr lang="en-US" sz="1600" dirty="0"/>
              <a:t>B.S. Engr progresses to Engr Management quicker</a:t>
            </a:r>
          </a:p>
          <a:p>
            <a:pPr lvl="1"/>
            <a:r>
              <a:rPr lang="en-US" sz="1600" dirty="0"/>
              <a:t>It takes longer for ET to be promoted to Senior level than BSE</a:t>
            </a:r>
          </a:p>
          <a:p>
            <a:pPr lvl="1"/>
            <a:r>
              <a:rPr lang="en-US" sz="1600" dirty="0"/>
              <a:t>ET graduates are typically not given "senior" titles 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BSE - senior positions &amp; engineering managements</a:t>
            </a:r>
          </a:p>
          <a:p>
            <a:pPr lvl="1"/>
            <a:r>
              <a:rPr lang="en-US" dirty="0"/>
              <a:t>Count:  13</a:t>
            </a:r>
          </a:p>
        </p:txBody>
      </p:sp>
    </p:spTree>
    <p:extLst>
      <p:ext uri="{BB962C8B-B14F-4D97-AF65-F5344CB8AC3E}">
        <p14:creationId xmlns:p14="http://schemas.microsoft.com/office/powerpoint/2010/main" val="2816439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Interesting Results: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r>
              <a:rPr lang="en-US" dirty="0"/>
              <a:t>Sample Comments:</a:t>
            </a:r>
          </a:p>
          <a:p>
            <a:pPr lvl="1"/>
            <a:r>
              <a:rPr lang="en-US" sz="1600" dirty="0"/>
              <a:t>Must have PE to be promoted to most management posts or above</a:t>
            </a:r>
          </a:p>
          <a:p>
            <a:pPr lvl="1"/>
            <a:r>
              <a:rPr lang="en-US" sz="1600" dirty="0"/>
              <a:t>ET graduates must have PE before being classified as Engineers</a:t>
            </a:r>
          </a:p>
          <a:p>
            <a:pPr lvl="1"/>
            <a:r>
              <a:rPr lang="en-US" sz="1600" dirty="0"/>
              <a:t>Engineer is expected to pursue advanced degrees and/or become a Licensed Engineer 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To be an engineer, you need a PE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Count:  8</a:t>
            </a:r>
          </a:p>
        </p:txBody>
      </p:sp>
    </p:spTree>
    <p:extLst>
      <p:ext uri="{BB962C8B-B14F-4D97-AF65-F5344CB8AC3E}">
        <p14:creationId xmlns:p14="http://schemas.microsoft.com/office/powerpoint/2010/main" val="3632218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Comments/Questions: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634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Interesting Results: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7162800" cy="3962400"/>
          </a:xfrm>
        </p:spPr>
        <p:txBody>
          <a:bodyPr/>
          <a:lstStyle/>
          <a:p>
            <a:r>
              <a:rPr lang="en-US" dirty="0"/>
              <a:t>Sample Comments:</a:t>
            </a:r>
          </a:p>
          <a:p>
            <a:pPr lvl="1"/>
            <a:r>
              <a:rPr lang="en-US" sz="1600" dirty="0"/>
              <a:t>Must have PE to be promoted to most management positions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Engineer is expected to pursue advanced degrees and/or PE license</a:t>
            </a:r>
          </a:p>
          <a:p>
            <a:pPr lvl="1"/>
            <a:r>
              <a:rPr lang="en-US" dirty="0"/>
              <a:t>Count:  8</a:t>
            </a:r>
          </a:p>
        </p:txBody>
      </p:sp>
    </p:spTree>
    <p:extLst>
      <p:ext uri="{BB962C8B-B14F-4D97-AF65-F5344CB8AC3E}">
        <p14:creationId xmlns:p14="http://schemas.microsoft.com/office/powerpoint/2010/main" val="3941319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Competitive Analysis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Competitors</a:t>
            </a:r>
          </a:p>
          <a:p>
            <a:pPr lvl="1"/>
            <a:r>
              <a:rPr lang="en-US"/>
              <a:t>You may want to allocate one slide per competitor</a:t>
            </a:r>
          </a:p>
          <a:p>
            <a:r>
              <a:rPr lang="en-US"/>
              <a:t>Strengths</a:t>
            </a:r>
          </a:p>
          <a:p>
            <a:pPr lvl="1"/>
            <a:r>
              <a:rPr lang="en-US"/>
              <a:t>Your strengths relative to competitors</a:t>
            </a:r>
          </a:p>
          <a:p>
            <a:r>
              <a:rPr lang="en-US"/>
              <a:t>Weaknesses</a:t>
            </a:r>
          </a:p>
          <a:p>
            <a:pPr lvl="1"/>
            <a:r>
              <a:rPr lang="en-US"/>
              <a:t>Your weaknesses relative to competitors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Competitive Analysis, Cont.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Competitors</a:t>
            </a:r>
          </a:p>
          <a:p>
            <a:pPr lvl="1"/>
            <a:r>
              <a:rPr lang="en-US"/>
              <a:t>Strengths</a:t>
            </a:r>
          </a:p>
          <a:p>
            <a:pPr lvl="1"/>
            <a:r>
              <a:rPr lang="en-US"/>
              <a:t>Weaknesses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905000" y="5943600"/>
            <a:ext cx="6553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 b="1">
                <a:latin typeface="Trebuchet MS" pitchFamily="34" charset="0"/>
              </a:rPr>
              <a:t>-for more info…</a:t>
            </a:r>
          </a:p>
          <a:p>
            <a:r>
              <a:rPr lang="en-US" sz="1400">
                <a:latin typeface="Trebuchet MS" pitchFamily="34" charset="0"/>
              </a:rPr>
              <a:t>List location or contact for competitive analysis (or other related documents)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Technology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 technology being used</a:t>
            </a:r>
          </a:p>
          <a:p>
            <a:pPr lvl="1"/>
            <a:r>
              <a:rPr lang="en-US"/>
              <a:t>Benefits</a:t>
            </a:r>
          </a:p>
          <a:p>
            <a:r>
              <a:rPr lang="en-US"/>
              <a:t>Standards being adopted</a:t>
            </a:r>
          </a:p>
          <a:p>
            <a:pPr lvl="1"/>
            <a:r>
              <a:rPr lang="en-US"/>
              <a:t>Benefits</a:t>
            </a:r>
          </a:p>
          <a:p>
            <a:r>
              <a:rPr lang="en-US"/>
              <a:t>Standards specifically being ignored</a:t>
            </a:r>
          </a:p>
          <a:p>
            <a:pPr lvl="1"/>
            <a:r>
              <a:rPr lang="en-US"/>
              <a:t>Drawbacks &amp; benefits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DYA: define your acronyms!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 Resources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State assumptions about resources allocated to this project</a:t>
            </a:r>
          </a:p>
          <a:p>
            <a:pPr lvl="1"/>
            <a:r>
              <a:rPr lang="en-US"/>
              <a:t>People</a:t>
            </a:r>
          </a:p>
          <a:p>
            <a:pPr lvl="1"/>
            <a:r>
              <a:rPr lang="en-US"/>
              <a:t>Equipment</a:t>
            </a:r>
          </a:p>
          <a:p>
            <a:pPr lvl="1"/>
            <a:r>
              <a:rPr lang="en-US"/>
              <a:t>Locations</a:t>
            </a:r>
          </a:p>
          <a:p>
            <a:pPr lvl="1"/>
            <a:r>
              <a:rPr lang="en-US"/>
              <a:t>Support &amp; outside services</a:t>
            </a:r>
          </a:p>
          <a:p>
            <a:pPr lvl="1"/>
            <a:r>
              <a:rPr lang="en-US"/>
              <a:t>Manufacturing</a:t>
            </a:r>
          </a:p>
          <a:p>
            <a:pPr lvl="1"/>
            <a:r>
              <a:rPr lang="en-US"/>
              <a:t>Sales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Procedures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Highlight any procedural differences from usual projects of this type</a:t>
            </a:r>
          </a:p>
          <a:p>
            <a:r>
              <a:rPr lang="en-US"/>
              <a:t>Discuss requirements, benefits, and issues of using new procedures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905000" y="5943600"/>
            <a:ext cx="6553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 b="1">
                <a:latin typeface="Trebuchet MS" pitchFamily="34" charset="0"/>
              </a:rPr>
              <a:t>-for more info…</a:t>
            </a:r>
          </a:p>
          <a:p>
            <a:r>
              <a:rPr lang="en-US" sz="1400">
                <a:latin typeface="Trebuchet MS" pitchFamily="34" charset="0"/>
              </a:rPr>
              <a:t>List location or contact for procedures document (or other related documents)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 high-level schedule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905000" y="5943600"/>
            <a:ext cx="6553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 b="1">
                <a:latin typeface="Trebuchet MS" pitchFamily="34" charset="0"/>
              </a:rPr>
              <a:t>-for more info…</a:t>
            </a:r>
          </a:p>
          <a:p>
            <a:r>
              <a:rPr lang="en-US" sz="1400">
                <a:latin typeface="Trebuchet MS" pitchFamily="34" charset="0"/>
              </a:rPr>
              <a:t>List location or contact for detailed schedule (or other related documents)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Status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High-level overview of progress against schedule</a:t>
            </a:r>
          </a:p>
          <a:p>
            <a:pPr lvl="1"/>
            <a:r>
              <a:rPr lang="en-US"/>
              <a:t>On-track in what areas</a:t>
            </a:r>
          </a:p>
          <a:p>
            <a:pPr lvl="1"/>
            <a:r>
              <a:rPr lang="en-US"/>
              <a:t>Behind in what areas</a:t>
            </a:r>
          </a:p>
          <a:p>
            <a:pPr lvl="1"/>
            <a:r>
              <a:rPr lang="en-US"/>
              <a:t>Ahead in what areas</a:t>
            </a:r>
          </a:p>
          <a:p>
            <a:r>
              <a:rPr lang="en-US"/>
              <a:t>Unexpected delays or issues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Related Documents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Marketing plan</a:t>
            </a:r>
          </a:p>
          <a:p>
            <a:pPr lvl="1"/>
            <a:r>
              <a:rPr lang="en-US"/>
              <a:t>Location or contact name/phone</a:t>
            </a:r>
          </a:p>
          <a:p>
            <a:r>
              <a:rPr lang="en-US"/>
              <a:t>Budget</a:t>
            </a:r>
          </a:p>
          <a:p>
            <a:pPr lvl="1"/>
            <a:r>
              <a:rPr lang="en-US"/>
              <a:t>Location or contact name/phone</a:t>
            </a:r>
          </a:p>
          <a:p>
            <a:r>
              <a:rPr lang="en-US"/>
              <a:t>Post-mortem</a:t>
            </a:r>
          </a:p>
          <a:p>
            <a:pPr lvl="1"/>
            <a:r>
              <a:rPr lang="en-US"/>
              <a:t>Location or contact name/phone</a:t>
            </a:r>
          </a:p>
          <a:p>
            <a:r>
              <a:rPr lang="en-US"/>
              <a:t>Submit questions</a:t>
            </a:r>
          </a:p>
          <a:p>
            <a:pPr lvl="1"/>
            <a:r>
              <a:rPr lang="en-US"/>
              <a:t>Location or contact name/phone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1018456">
  <a:themeElements>
    <a:clrScheme name="Project Overview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D658A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Default Desig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4D0E0B0-8833-491E-BB0D-6E6AC9CC0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 planning overview presentation</Template>
  <TotalTime>185</TotalTime>
  <Words>649</Words>
  <Application>Microsoft Office PowerPoint</Application>
  <PresentationFormat>On-screen Show (4:3)</PresentationFormat>
  <Paragraphs>105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Garamond</vt:lpstr>
      <vt:lpstr>Times New Roman</vt:lpstr>
      <vt:lpstr>Trebuchet MS</vt:lpstr>
      <vt:lpstr>01018456</vt:lpstr>
      <vt:lpstr>Overview of Qualitative Comments to the 2012 ET Survey (CIEC 2018 – San Antonio, TX)</vt:lpstr>
      <vt:lpstr>Background on the Survey</vt:lpstr>
      <vt:lpstr>Some Interesting Results:</vt:lpstr>
      <vt:lpstr>Some Interesting Results:</vt:lpstr>
      <vt:lpstr>Some Interesting Results:</vt:lpstr>
      <vt:lpstr>Some Interesting Results:</vt:lpstr>
      <vt:lpstr>Some Interesting Results:</vt:lpstr>
      <vt:lpstr>Comments/Questions:</vt:lpstr>
      <vt:lpstr>Some Interesting Results:</vt:lpstr>
      <vt:lpstr>Competitive Analysis</vt:lpstr>
      <vt:lpstr>Competitive Analysis, Cont.</vt:lpstr>
      <vt:lpstr>Technology</vt:lpstr>
      <vt:lpstr>Team Resources</vt:lpstr>
      <vt:lpstr>Procedures</vt:lpstr>
      <vt:lpstr>Schedule</vt:lpstr>
      <vt:lpstr>Current Status</vt:lpstr>
      <vt:lpstr>Related Documents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Qualitative Comments to the 2012 ET Survey (CIEC 2018 – San Antonio, TX)</dc:title>
  <dc:creator>Reviewer</dc:creator>
  <cp:keywords/>
  <cp:lastModifiedBy>Reviewer</cp:lastModifiedBy>
  <cp:revision>13</cp:revision>
  <cp:lastPrinted>1601-01-01T00:00:00Z</cp:lastPrinted>
  <dcterms:created xsi:type="dcterms:W3CDTF">2018-01-31T19:07:10Z</dcterms:created>
  <dcterms:modified xsi:type="dcterms:W3CDTF">2018-01-31T22:12:19Z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TC010184561033</vt:lpwstr>
  </property>
</Properties>
</file>